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397" r:id="rId2"/>
    <p:sldId id="290" r:id="rId3"/>
    <p:sldId id="348" r:id="rId4"/>
    <p:sldId id="349" r:id="rId5"/>
    <p:sldId id="291" r:id="rId6"/>
    <p:sldId id="274" r:id="rId7"/>
    <p:sldId id="350" r:id="rId8"/>
    <p:sldId id="283" r:id="rId9"/>
    <p:sldId id="320" r:id="rId10"/>
    <p:sldId id="321" r:id="rId11"/>
    <p:sldId id="322" r:id="rId12"/>
    <p:sldId id="280" r:id="rId13"/>
    <p:sldId id="282" r:id="rId14"/>
    <p:sldId id="258" r:id="rId15"/>
    <p:sldId id="277" r:id="rId16"/>
    <p:sldId id="278" r:id="rId17"/>
    <p:sldId id="357" r:id="rId18"/>
    <p:sldId id="356" r:id="rId19"/>
    <p:sldId id="325" r:id="rId20"/>
    <p:sldId id="382" r:id="rId21"/>
    <p:sldId id="275" r:id="rId22"/>
    <p:sldId id="399" r:id="rId23"/>
    <p:sldId id="400" r:id="rId24"/>
    <p:sldId id="302" r:id="rId25"/>
    <p:sldId id="292" r:id="rId26"/>
    <p:sldId id="296" r:id="rId27"/>
    <p:sldId id="295" r:id="rId28"/>
    <p:sldId id="422" r:id="rId29"/>
    <p:sldId id="297" r:id="rId30"/>
    <p:sldId id="298" r:id="rId31"/>
    <p:sldId id="425" r:id="rId32"/>
    <p:sldId id="426" r:id="rId33"/>
    <p:sldId id="299" r:id="rId34"/>
    <p:sldId id="427" r:id="rId35"/>
    <p:sldId id="300" r:id="rId36"/>
    <p:sldId id="428" r:id="rId37"/>
    <p:sldId id="421" r:id="rId38"/>
    <p:sldId id="408" r:id="rId39"/>
    <p:sldId id="429" r:id="rId40"/>
    <p:sldId id="430" r:id="rId41"/>
    <p:sldId id="409" r:id="rId42"/>
    <p:sldId id="432" r:id="rId43"/>
    <p:sldId id="431" r:id="rId44"/>
    <p:sldId id="410" r:id="rId45"/>
    <p:sldId id="270" r:id="rId46"/>
    <p:sldId id="273" r:id="rId47"/>
    <p:sldId id="269" r:id="rId48"/>
    <p:sldId id="335" r:id="rId49"/>
    <p:sldId id="336" r:id="rId50"/>
    <p:sldId id="271" r:id="rId51"/>
    <p:sldId id="268" r:id="rId52"/>
    <p:sldId id="285" r:id="rId53"/>
    <p:sldId id="289" r:id="rId54"/>
    <p:sldId id="261" r:id="rId55"/>
    <p:sldId id="331" r:id="rId56"/>
    <p:sldId id="351" r:id="rId57"/>
    <p:sldId id="352" r:id="rId58"/>
    <p:sldId id="411" r:id="rId59"/>
    <p:sldId id="412" r:id="rId60"/>
    <p:sldId id="326" r:id="rId61"/>
    <p:sldId id="367" r:id="rId62"/>
    <p:sldId id="368" r:id="rId63"/>
    <p:sldId id="369" r:id="rId64"/>
    <p:sldId id="417" r:id="rId65"/>
    <p:sldId id="371" r:id="rId66"/>
    <p:sldId id="338" r:id="rId67"/>
    <p:sldId id="394" r:id="rId68"/>
    <p:sldId id="339" r:id="rId69"/>
    <p:sldId id="418" r:id="rId70"/>
    <p:sldId id="419" r:id="rId71"/>
    <p:sldId id="420" r:id="rId72"/>
    <p:sldId id="342" r:id="rId73"/>
    <p:sldId id="345" r:id="rId74"/>
    <p:sldId id="343" r:id="rId75"/>
    <p:sldId id="395" r:id="rId76"/>
    <p:sldId id="396" r:id="rId77"/>
    <p:sldId id="413" r:id="rId78"/>
    <p:sldId id="378" r:id="rId79"/>
    <p:sldId id="375" r:id="rId80"/>
    <p:sldId id="416" r:id="rId81"/>
    <p:sldId id="377" r:id="rId82"/>
    <p:sldId id="303" r:id="rId83"/>
    <p:sldId id="405" r:id="rId84"/>
    <p:sldId id="308" r:id="rId85"/>
    <p:sldId id="304" r:id="rId86"/>
    <p:sldId id="380" r:id="rId87"/>
    <p:sldId id="385" r:id="rId88"/>
    <p:sldId id="386" r:id="rId89"/>
    <p:sldId id="407" r:id="rId90"/>
    <p:sldId id="387" r:id="rId91"/>
    <p:sldId id="402" r:id="rId92"/>
    <p:sldId id="433" r:id="rId93"/>
    <p:sldId id="404" r:id="rId94"/>
    <p:sldId id="406" r:id="rId95"/>
    <p:sldId id="414" r:id="rId96"/>
    <p:sldId id="415" r:id="rId97"/>
    <p:sldId id="389" r:id="rId98"/>
    <p:sldId id="390" r:id="rId99"/>
    <p:sldId id="391" r:id="rId100"/>
    <p:sldId id="288" r:id="rId101"/>
    <p:sldId id="358" r:id="rId102"/>
    <p:sldId id="359" r:id="rId103"/>
    <p:sldId id="360" r:id="rId104"/>
    <p:sldId id="381" r:id="rId105"/>
    <p:sldId id="398" r:id="rId106"/>
    <p:sldId id="401" r:id="rId107"/>
    <p:sldId id="318" r:id="rId10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8"/>
    <a:srgbClr val="06176E"/>
    <a:srgbClr val="0A2F6A"/>
    <a:srgbClr val="0A536A"/>
    <a:srgbClr val="123E62"/>
    <a:srgbClr val="070D45"/>
    <a:srgbClr val="052047"/>
    <a:srgbClr val="0A2542"/>
    <a:srgbClr val="0C2C50"/>
    <a:srgbClr val="0D1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420" autoAdjust="0"/>
  </p:normalViewPr>
  <p:slideViewPr>
    <p:cSldViewPr>
      <p:cViewPr>
        <p:scale>
          <a:sx n="100" d="100"/>
          <a:sy n="100" d="100"/>
        </p:scale>
        <p:origin x="-190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400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270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800</c:v>
                </c:pt>
              </c:numCache>
            </c:numRef>
          </c:val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dLbls>
            <c:dLbl>
              <c:idx val="0"/>
              <c:numFmt formatCode="#,##0;[Red]#,##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/>
                  </a:pPr>
                  <a:endParaRPr lang="zh-TW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工作表1!$A$2</c:f>
              <c:strCache>
                <c:ptCount val="1"/>
                <c:pt idx="0">
                  <c:v>類別 1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4200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29542912"/>
        <c:axId val="229397568"/>
      </c:barChart>
      <c:catAx>
        <c:axId val="229542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29397568"/>
        <c:crosses val="autoZero"/>
        <c:auto val="1"/>
        <c:lblAlgn val="ctr"/>
        <c:lblOffset val="100"/>
        <c:noMultiLvlLbl val="0"/>
      </c:catAx>
      <c:valAx>
        <c:axId val="229397568"/>
        <c:scaling>
          <c:orientation val="minMax"/>
        </c:scaling>
        <c:delete val="0"/>
        <c:axPos val="l"/>
        <c:majorGridlines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en-US" altLang="zh-TW" dirty="0" smtClean="0"/>
                  <a:t>USD</a:t>
                </a:r>
                <a:endParaRPr lang="zh-TW" altLang="en-US" dirty="0"/>
              </a:p>
            </c:rich>
          </c:tx>
          <c:layout/>
          <c:overlay val="0"/>
        </c:title>
        <c:numFmt formatCode="#,##0_);[Red]\(#,##0\)" sourceLinked="0"/>
        <c:majorTickMark val="out"/>
        <c:minorTickMark val="none"/>
        <c:tickLblPos val="nextTo"/>
        <c:crossAx val="229542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2014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工作表1!$B$2:$B$3</c:f>
              <c:numCache>
                <c:formatCode>0.00%</c:formatCode>
                <c:ptCount val="2"/>
                <c:pt idx="0" formatCode="0%">
                  <c:v>4.71</c:v>
                </c:pt>
                <c:pt idx="1">
                  <c:v>1.47E-2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2015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工作表1!$C$2:$C$3</c:f>
              <c:numCache>
                <c:formatCode>0.00%</c:formatCode>
                <c:ptCount val="2"/>
                <c:pt idx="0" formatCode="0%">
                  <c:v>2.85</c:v>
                </c:pt>
                <c:pt idx="1">
                  <c:v>1.47E-2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工作表1!$D$2:$D$3</c:f>
              <c:numCache>
                <c:formatCode>0.00%</c:formatCode>
                <c:ptCount val="2"/>
                <c:pt idx="0" formatCode="0%">
                  <c:v>10.42</c:v>
                </c:pt>
                <c:pt idx="1">
                  <c:v>1.295E-2</c:v>
                </c:pt>
              </c:numCache>
            </c:numRef>
          </c:val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2017</c:v>
                </c:pt>
              </c:strCache>
            </c:strRef>
          </c:tx>
          <c:invertIfNegative val="0"/>
          <c:cat>
            <c:strRef>
              <c:f>工作表1!$A$2:$A$3</c:f>
              <c:strCache>
                <c:ptCount val="2"/>
                <c:pt idx="0">
                  <c:v>Bitcoin</c:v>
                </c:pt>
                <c:pt idx="1">
                  <c:v>定存</c:v>
                </c:pt>
              </c:strCache>
            </c:strRef>
          </c:cat>
          <c:val>
            <c:numRef>
              <c:f>工作表1!$E$2:$E$3</c:f>
              <c:numCache>
                <c:formatCode>0.00%</c:formatCode>
                <c:ptCount val="2"/>
                <c:pt idx="0" formatCode="0%">
                  <c:v>59</c:v>
                </c:pt>
                <c:pt idx="1">
                  <c:v>1.115E-2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9527552"/>
        <c:axId val="229399872"/>
      </c:barChart>
      <c:catAx>
        <c:axId val="229527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29399872"/>
        <c:crosses val="autoZero"/>
        <c:auto val="1"/>
        <c:lblAlgn val="ctr"/>
        <c:lblOffset val="100"/>
        <c:noMultiLvlLbl val="0"/>
      </c:catAx>
      <c:valAx>
        <c:axId val="22939987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2295275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12333-A3A8-4E6A-BFF0-5EC9B3F4C7AA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E10D1-250E-4CE1-BD13-6A9E8297BB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一、自我介紹</a:t>
            </a:r>
          </a:p>
          <a:p>
            <a:r>
              <a:rPr lang="zh-TW" altLang="en-US" dirty="0" smtClean="0"/>
              <a:t>二、截圖帳號</a:t>
            </a:r>
          </a:p>
          <a:p>
            <a:r>
              <a:rPr lang="zh-TW" altLang="en-US" dirty="0" smtClean="0"/>
              <a:t>三、減少術語的使用</a:t>
            </a:r>
          </a:p>
          <a:p>
            <a:r>
              <a:rPr lang="zh-TW" altLang="en-US" dirty="0" smtClean="0"/>
              <a:t>四、為什麼會有這樣的特性</a:t>
            </a:r>
          </a:p>
          <a:p>
            <a:r>
              <a:rPr lang="zh-TW" altLang="en-US" dirty="0" smtClean="0"/>
              <a:t>五、合法性取一兩個來講即可</a:t>
            </a:r>
          </a:p>
          <a:p>
            <a:r>
              <a:rPr lang="zh-TW" altLang="en-US" dirty="0" smtClean="0"/>
              <a:t>六、本周三換成實際日期</a:t>
            </a:r>
          </a:p>
          <a:p>
            <a:r>
              <a:rPr lang="zh-TW" altLang="en-US" dirty="0" smtClean="0"/>
              <a:t>七、加一些元素，如這個冰淇淋是</a:t>
            </a:r>
            <a:r>
              <a:rPr lang="en-US" altLang="zh-TW" dirty="0" smtClean="0"/>
              <a:t>0.0000</a:t>
            </a:r>
            <a:r>
              <a:rPr lang="zh-TW" altLang="en-US" dirty="0" smtClean="0"/>
              <a:t>幾元</a:t>
            </a:r>
          </a:p>
          <a:p>
            <a:r>
              <a:rPr lang="zh-TW" altLang="en-US" dirty="0" smtClean="0"/>
              <a:t>八、挖礦成本，我的態度是不建議，實際上應該是怎樣</a:t>
            </a:r>
          </a:p>
          <a:p>
            <a:r>
              <a:rPr lang="zh-TW" altLang="en-US" dirty="0" smtClean="0"/>
              <a:t>九、為什麼不建議我們挖</a:t>
            </a:r>
          </a:p>
          <a:p>
            <a:r>
              <a:rPr lang="zh-TW" altLang="en-US" dirty="0" smtClean="0"/>
              <a:t>十、現在能買嗎？導入到自己的店舖</a:t>
            </a:r>
          </a:p>
          <a:p>
            <a:r>
              <a:rPr lang="zh-TW" altLang="en-US" dirty="0" smtClean="0"/>
              <a:t>十一、如何買？如何持有</a:t>
            </a:r>
          </a:p>
          <a:p>
            <a:r>
              <a:rPr lang="zh-TW" altLang="en-US" dirty="0" smtClean="0"/>
              <a:t>十二、用一般人的語言來說明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0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中本聰使用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該軟體對第一個比特幣「區塊」進行「挖礦」</a:t>
            </a:r>
            <a:endParaRPr lang="en-US" altLang="zh-TW" sz="1200" b="1" kern="1200" dirty="0" smtClean="0">
              <a:solidFill>
                <a:schemeClr val="bg1"/>
              </a:solidFill>
              <a:latin typeface="+mj-ea"/>
              <a:ea typeface="+mn-ea"/>
              <a:cs typeface="+mn-cs"/>
            </a:endParaRPr>
          </a:p>
          <a:p>
            <a:pPr algn="ctr" eaLnBrk="0" hangingPunct="0"/>
            <a:r>
              <a:rPr lang="zh-TW" altLang="en-US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，獲得了第一批的</a:t>
            </a:r>
            <a:r>
              <a:rPr lang="en-US" altLang="zh-TW" sz="1200" b="1" kern="1200" dirty="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50</a:t>
            </a:r>
            <a:r>
              <a:rPr lang="zh-TW" altLang="en-US" sz="1200" b="1" kern="1200" smtClean="0">
                <a:solidFill>
                  <a:schemeClr val="bg1"/>
                </a:solidFill>
                <a:latin typeface="+mj-ea"/>
                <a:ea typeface="+mn-ea"/>
                <a:cs typeface="+mn-cs"/>
              </a:rPr>
              <a:t>個比特幣。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67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比特幣地址形同銀行帳號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地址經由</a:t>
            </a:r>
            <a:r>
              <a:rPr lang="zh-TW" altLang="en-US" dirty="0" smtClean="0">
                <a:solidFill>
                  <a:srgbClr val="FF0000"/>
                </a:solidFill>
              </a:rPr>
              <a:t>密鑰</a:t>
            </a:r>
            <a:r>
              <a:rPr lang="zh-TW" altLang="en-US" dirty="0" smtClean="0"/>
              <a:t>產生器搭配密碼而產生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地址由 </a:t>
            </a:r>
            <a:r>
              <a:rPr lang="en-US" altLang="zh-TW" dirty="0" smtClean="0"/>
              <a:t>27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34 </a:t>
            </a:r>
            <a:r>
              <a:rPr lang="zh-TW" altLang="en-US" dirty="0" smtClean="0"/>
              <a:t>個之間的英文或數字所構成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此地址用來存放你的比特幣，比特幣被密鑰鎖住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3BTyZKRtRtBN6fdzu6WhzTWsAKkz4Aye7Y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8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Edwin</a:t>
            </a:r>
            <a:r>
              <a:rPr lang="zh-TW" altLang="en-US" dirty="0" smtClean="0"/>
              <a:t>必須確保手頭上的比特幣是足夠的</a:t>
            </a:r>
            <a:endParaRPr lang="en-US" altLang="zh-TW" dirty="0" smtClean="0"/>
          </a:p>
          <a:p>
            <a:r>
              <a:rPr lang="zh-TW" altLang="en-US" dirty="0" smtClean="0"/>
              <a:t>對方位址絕不能打錯，打錯就回不來了</a:t>
            </a:r>
            <a:endParaRPr lang="en-US" altLang="zh-TW" dirty="0" smtClean="0"/>
          </a:p>
          <a:p>
            <a:r>
              <a:rPr lang="zh-TW" altLang="en-US" dirty="0" smtClean="0"/>
              <a:t>可能須支付極低額的手續費，約略</a:t>
            </a:r>
            <a:r>
              <a:rPr lang="en-US" altLang="zh-TW" dirty="0" smtClean="0"/>
              <a:t>0.0001 </a:t>
            </a:r>
            <a:r>
              <a:rPr lang="zh-TW" altLang="en-US" dirty="0" smtClean="0"/>
              <a:t>比特幣</a:t>
            </a:r>
            <a:endParaRPr lang="en-US" altLang="zh-TW" dirty="0" smtClean="0"/>
          </a:p>
          <a:p>
            <a:r>
              <a:rPr lang="zh-TW" altLang="en-US" dirty="0" smtClean="0"/>
              <a:t>在此筆交易上，用自己的</a:t>
            </a:r>
            <a:r>
              <a:rPr lang="zh-TW" altLang="en-US" dirty="0" smtClean="0">
                <a:solidFill>
                  <a:srgbClr val="FF0000"/>
                </a:solidFill>
              </a:rPr>
              <a:t>私人密鑰簽章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55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zh-TW" altLang="en-US" dirty="0" smtClean="0"/>
              <a:t>每個礦工家門都有蒐集交易單的箱子，定時取出塞入帳本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驗證每一筆交易真實性</a:t>
            </a:r>
            <a:endParaRPr lang="en-US" altLang="zh-TW" dirty="0" smtClean="0"/>
          </a:p>
          <a:p>
            <a:pPr marL="285750" indent="-285750"/>
            <a:r>
              <a:rPr lang="zh-TW" altLang="en-US" dirty="0" smtClean="0"/>
              <a:t>不斷計算幸運數字，藉以取得報酬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pPr marL="285750" indent="-285750"/>
            <a:r>
              <a:rPr lang="zh-TW" altLang="en-US" dirty="0" smtClean="0"/>
              <a:t>將帳本餵入</a:t>
            </a:r>
            <a:r>
              <a:rPr lang="zh-TW" altLang="en-US" b="1" dirty="0" smtClean="0"/>
              <a:t>帳本編號生成器</a:t>
            </a:r>
            <a:r>
              <a:rPr lang="zh-TW" altLang="en-US" dirty="0" smtClean="0"/>
              <a:t>可</a:t>
            </a:r>
            <a:r>
              <a:rPr lang="zh-TW" altLang="en-US" b="1" dirty="0" smtClean="0"/>
              <a:t>獲得帳本編號</a:t>
            </a:r>
            <a:endParaRPr lang="en-US" altLang="zh-TW" b="1" dirty="0" smtClean="0"/>
          </a:p>
          <a:p>
            <a:pPr marL="685800" lvl="1"/>
            <a:r>
              <a:rPr lang="zh-TW" altLang="en-US" dirty="0" smtClean="0"/>
              <a:t>帳本編號須小於某個數值，此次編號有效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編號有效，需廣播帳本給其他礦工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其他礦工收到後會停止挖礦，進行驗證</a:t>
            </a:r>
            <a:endParaRPr lang="en-US" altLang="zh-TW" dirty="0" smtClean="0"/>
          </a:p>
          <a:p>
            <a:pPr marL="685800" lvl="1"/>
            <a:r>
              <a:rPr lang="zh-TW" altLang="en-US" dirty="0" smtClean="0"/>
              <a:t>驗證有效，繼續下一個帳本</a:t>
            </a:r>
            <a:endParaRPr lang="en-US" altLang="zh-TW" dirty="0" smtClean="0"/>
          </a:p>
          <a:p>
            <a:pPr marL="685800" lvl="1"/>
            <a:endParaRPr lang="en-US" altLang="zh-TW" dirty="0" smtClean="0"/>
          </a:p>
          <a:p>
            <a:pPr marL="0" indent="0">
              <a:buNone/>
            </a:pP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56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地址儲存比特幣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比特幣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45</a:t>
            </a:r>
            <a:r>
              <a:rPr lang="zh-TW" altLang="en-US" dirty="0" smtClean="0">
                <a:solidFill>
                  <a:srgbClr val="FF0000"/>
                </a:solidFill>
              </a:rPr>
              <a:t>分鐘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</a:t>
            </a:r>
            <a:r>
              <a:rPr lang="zh-TW" altLang="en-US" dirty="0" smtClean="0">
                <a:solidFill>
                  <a:srgbClr val="FF0000"/>
                </a:solidFill>
              </a:rPr>
              <a:t>發送後無法取消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每一筆交易，</a:t>
            </a:r>
            <a:r>
              <a:rPr lang="zh-TW" altLang="en-US" dirty="0" smtClean="0">
                <a:solidFill>
                  <a:srgbClr val="FF0000"/>
                </a:solidFill>
              </a:rPr>
              <a:t>儲存在各個人、礦工身上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帳本間是串連的，因此</a:t>
            </a:r>
            <a:r>
              <a:rPr lang="zh-TW" altLang="en-US" dirty="0" smtClean="0">
                <a:solidFill>
                  <a:srgbClr val="FF0000"/>
                </a:solidFill>
              </a:rPr>
              <a:t>可追溯任何交易明細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限量</a:t>
            </a:r>
            <a:r>
              <a:rPr lang="en-US" altLang="zh-TW" dirty="0" smtClean="0"/>
              <a:t>2100</a:t>
            </a:r>
            <a:r>
              <a:rPr lang="zh-TW" altLang="en-US" dirty="0" smtClean="0"/>
              <a:t>萬顆，市面上已近</a:t>
            </a:r>
            <a:r>
              <a:rPr lang="en-US" altLang="zh-TW" dirty="0" smtClean="0">
                <a:solidFill>
                  <a:srgbClr val="FF0000"/>
                </a:solidFill>
              </a:rPr>
              <a:t>1650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顆在</a:t>
            </a:r>
            <a:r>
              <a:rPr lang="zh-TW" altLang="en-US" dirty="0" smtClean="0">
                <a:solidFill>
                  <a:srgbClr val="FF0000"/>
                </a:solidFill>
              </a:rPr>
              <a:t>流通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估計</a:t>
            </a:r>
            <a:r>
              <a:rPr lang="en-US" altLang="zh-TW" dirty="0" smtClean="0"/>
              <a:t>2040</a:t>
            </a:r>
            <a:r>
              <a:rPr lang="zh-TW" altLang="en-US" dirty="0" smtClean="0"/>
              <a:t>年全數被礦工挖出，一顆</a:t>
            </a:r>
            <a:r>
              <a:rPr lang="en-US" altLang="zh-TW" dirty="0" smtClean="0"/>
              <a:t>12</a:t>
            </a:r>
            <a:r>
              <a:rPr lang="zh-TW" altLang="en-US" dirty="0" smtClean="0"/>
              <a:t>萬台幣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046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匿名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483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參考</a:t>
            </a:r>
            <a:r>
              <a:rPr lang="en-US" altLang="zh-TW" dirty="0" smtClean="0"/>
              <a:t>:https://read01.com/nkD4no.html</a:t>
            </a:r>
          </a:p>
          <a:p>
            <a:r>
              <a:rPr lang="zh-TW" altLang="en-US" dirty="0" smtClean="0"/>
              <a:t>另一張代表圖</a:t>
            </a:r>
            <a:r>
              <a:rPr lang="en-US" altLang="zh-TW" dirty="0" smtClean="0"/>
              <a:t>:http://bbs.laicaijie.com/web/jrxuetang/20160822/1549.html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177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私人密鑰用來儲存你的以太幣</a:t>
            </a:r>
            <a:endParaRPr lang="en-US" altLang="zh-TW" dirty="0" smtClean="0"/>
          </a:p>
          <a:p>
            <a:r>
              <a:rPr lang="zh-TW" altLang="en-US" dirty="0" smtClean="0"/>
              <a:t>礦工貢獻算力，以獲得報酬</a:t>
            </a:r>
            <a:endParaRPr lang="en-US" altLang="zh-TW" dirty="0" smtClean="0"/>
          </a:p>
          <a:p>
            <a:r>
              <a:rPr lang="zh-TW" altLang="en-US" dirty="0" smtClean="0"/>
              <a:t>每一筆交易平均</a:t>
            </a:r>
            <a:r>
              <a:rPr lang="en-US" altLang="zh-TW" dirty="0" smtClean="0">
                <a:solidFill>
                  <a:srgbClr val="FF0000"/>
                </a:solidFill>
              </a:rPr>
              <a:t>30</a:t>
            </a:r>
            <a:r>
              <a:rPr lang="zh-TW" altLang="en-US" dirty="0" smtClean="0">
                <a:solidFill>
                  <a:srgbClr val="FF0000"/>
                </a:solidFill>
              </a:rPr>
              <a:t>秒</a:t>
            </a:r>
            <a:r>
              <a:rPr lang="zh-TW" altLang="en-US" dirty="0" smtClean="0"/>
              <a:t>完成</a:t>
            </a:r>
            <a:endParaRPr lang="en-US" altLang="zh-TW" dirty="0" smtClean="0"/>
          </a:p>
          <a:p>
            <a:r>
              <a:rPr lang="zh-TW" altLang="en-US" dirty="0" smtClean="0"/>
              <a:t>每一筆交易發送後無法取消</a:t>
            </a:r>
            <a:endParaRPr lang="en-US" altLang="zh-TW" dirty="0" smtClean="0"/>
          </a:p>
          <a:p>
            <a:r>
              <a:rPr lang="zh-TW" altLang="en-US" dirty="0" smtClean="0"/>
              <a:t>每一筆交易，儲存在各個人、礦工身上</a:t>
            </a:r>
            <a:endParaRPr lang="en-US" altLang="zh-TW" dirty="0" smtClean="0"/>
          </a:p>
          <a:p>
            <a:r>
              <a:rPr lang="zh-TW" altLang="en-US" dirty="0" smtClean="0"/>
              <a:t>帳本間是串連的，因此可追溯任何交易明細</a:t>
            </a:r>
            <a:endParaRPr lang="en-US" altLang="zh-TW" dirty="0" smtClean="0"/>
          </a:p>
          <a:p>
            <a:r>
              <a:rPr lang="zh-TW" altLang="en-US" dirty="0" smtClean="0"/>
              <a:t>沒有限量，市面上已有</a:t>
            </a:r>
            <a:r>
              <a:rPr lang="en-US" altLang="zh-TW" dirty="0" smtClean="0">
                <a:solidFill>
                  <a:srgbClr val="FF0000"/>
                </a:solidFill>
              </a:rPr>
              <a:t>9400</a:t>
            </a:r>
            <a:r>
              <a:rPr lang="zh-TW" altLang="en-US" dirty="0" smtClean="0">
                <a:solidFill>
                  <a:srgbClr val="FF0000"/>
                </a:solidFill>
              </a:rPr>
              <a:t>萬</a:t>
            </a:r>
            <a:r>
              <a:rPr lang="zh-TW" altLang="en-US" dirty="0" smtClean="0"/>
              <a:t>顆以太幣在流通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03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許多商家不再置身事外</a:t>
            </a:r>
            <a:endParaRPr lang="en-US" altLang="zh-TW" dirty="0" smtClean="0"/>
          </a:p>
          <a:p>
            <a:r>
              <a:rPr lang="zh-TW" altLang="en-US" dirty="0" smtClean="0"/>
              <a:t>絕大多數的錢都是以數字存在於電腦</a:t>
            </a:r>
            <a:endParaRPr lang="en-US" altLang="zh-TW" dirty="0" smtClean="0"/>
          </a:p>
          <a:p>
            <a:r>
              <a:rPr lang="zh-TW" altLang="en-US" dirty="0" smtClean="0"/>
              <a:t>人民對政府的不信任</a:t>
            </a:r>
            <a:endParaRPr lang="en-US" altLang="zh-TW" dirty="0" smtClean="0"/>
          </a:p>
          <a:p>
            <a:r>
              <a:rPr lang="zh-TW" altLang="en-US" dirty="0" smtClean="0"/>
              <a:t>以密碼學、數學、演算法及經濟模型所組成的貨幣機制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比特幣、以太幣</a:t>
            </a:r>
            <a:endParaRPr lang="en-US" altLang="zh-TW" dirty="0" smtClean="0"/>
          </a:p>
          <a:p>
            <a:r>
              <a:rPr lang="zh-TW" altLang="en-US" dirty="0" smtClean="0"/>
              <a:t>比特幣的基礎技術</a:t>
            </a:r>
            <a:r>
              <a:rPr lang="en-US" altLang="zh-TW" dirty="0" smtClean="0"/>
              <a:t>: </a:t>
            </a:r>
            <a:r>
              <a:rPr lang="zh-TW" altLang="en-US" dirty="0" smtClean="0"/>
              <a:t>區塊鏈</a:t>
            </a:r>
            <a:endParaRPr lang="en-US" altLang="zh-TW" dirty="0" smtClean="0"/>
          </a:p>
          <a:p>
            <a:r>
              <a:rPr lang="zh-TW" altLang="en-US" dirty="0" smtClean="0"/>
              <a:t>開放原始碼、公開的標準，以及監控架構支持</a:t>
            </a:r>
            <a:endParaRPr lang="en-US" altLang="zh-TW" dirty="0" smtClean="0"/>
          </a:p>
          <a:p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4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日本</a:t>
            </a:r>
            <a:r>
              <a:rPr lang="en-US" altLang="zh-TW" dirty="0" smtClean="0"/>
              <a:t>:https://finance.technews.tw/2017/05/02/bitcoin-ether-popular/</a:t>
            </a:r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:http://www.finet.hk/Newscenter/news_content/594ae6f4e4b0d1966a294b89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62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先問大家，誰目前手上有持有的</a:t>
            </a:r>
            <a:r>
              <a:rPr lang="en-US" altLang="zh-TW" dirty="0" smtClean="0"/>
              <a:t>?</a:t>
            </a:r>
            <a:r>
              <a:rPr lang="zh-TW" altLang="en-US" dirty="0" smtClean="0"/>
              <a:t> 怎麼知道</a:t>
            </a:r>
            <a:r>
              <a:rPr lang="en-US" altLang="zh-TW" dirty="0" smtClean="0"/>
              <a:t>?</a:t>
            </a:r>
            <a:r>
              <a:rPr lang="zh-TW" altLang="en-US" dirty="0" smtClean="0"/>
              <a:t> 從哪取得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359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我們是一個新創公司，裡面的成員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Programmer, Programmer, </a:t>
            </a:r>
            <a:r>
              <a:rPr lang="zh-TW" altLang="en-US" dirty="0" smtClean="0"/>
              <a:t>還是</a:t>
            </a:r>
            <a:r>
              <a:rPr lang="en-US" altLang="zh-TW" dirty="0" smtClean="0"/>
              <a:t>Programmer</a:t>
            </a:r>
            <a:r>
              <a:rPr lang="zh-TW" altLang="en-US" dirty="0" smtClean="0"/>
              <a:t>。加上客服，還有業務經理組成。我這行每天的任務就是寫程式</a:t>
            </a:r>
            <a:r>
              <a:rPr lang="en-US" altLang="zh-TW" dirty="0" smtClean="0"/>
              <a:t>(</a:t>
            </a:r>
            <a:r>
              <a:rPr lang="zh-TW" altLang="en-US" dirty="0" smtClean="0"/>
              <a:t>打地基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，了解新玩意，殺臭蟲，在新創公司和大公司不同的地方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你無法預測公司甚麼時候會倒閉，會不會下個月就沒有錢，因為不像大公司，是有資產在撐腰的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具有挑戰性，每個人都是十八般武藝樣樣精通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做的事情較雜，不像大公司專精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小人物大成就，讓國外看見台灣</a:t>
            </a:r>
            <a:endParaRPr lang="en-US" altLang="zh-TW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28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529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376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假設身上帶上現有資產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 </a:t>
            </a:r>
            <a:endParaRPr lang="en-US" altLang="zh-TW" dirty="0" smtClean="0"/>
          </a:p>
          <a:p>
            <a:r>
              <a:rPr lang="zh-TW" altLang="en-US" dirty="0" smtClean="0"/>
              <a:t>要回到哪一個時刻 </a:t>
            </a:r>
            <a:endParaRPr lang="en-US" altLang="zh-TW" dirty="0" smtClean="0"/>
          </a:p>
          <a:p>
            <a:r>
              <a:rPr lang="zh-TW" altLang="en-US" dirty="0" smtClean="0"/>
              <a:t>投資那一樣產品最賺？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記住你的答案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96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比特幣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btc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，剛誕生</a:t>
            </a:r>
            <a:r>
              <a:rPr lang="en-US" altLang="zh-TW" dirty="0" smtClean="0"/>
              <a:t>(2009/01/03)1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2900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你以為比特幣夠猛了</a:t>
            </a:r>
            <a:r>
              <a:rPr lang="en-US" altLang="zh-TW" dirty="0" smtClean="0"/>
              <a:t>?</a:t>
            </a:r>
            <a:r>
              <a:rPr lang="zh-TW" altLang="en-US" dirty="0" smtClean="0"/>
              <a:t> 錯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乙太幣</a:t>
            </a:r>
            <a:r>
              <a:rPr lang="en-US" altLang="zh-TW" dirty="0" smtClean="0"/>
              <a:t>(ether)</a:t>
            </a:r>
            <a:r>
              <a:rPr lang="zh-TW" altLang="en-US" dirty="0" smtClean="0"/>
              <a:t>更瘋</a:t>
            </a:r>
            <a:endParaRPr lang="en-US" altLang="zh-TW" dirty="0" smtClean="0"/>
          </a:p>
          <a:p>
            <a:r>
              <a:rPr lang="zh-TW" altLang="en-US" dirty="0" smtClean="0"/>
              <a:t>剛誕生</a:t>
            </a:r>
            <a:r>
              <a:rPr lang="en-US" altLang="zh-TW" dirty="0" smtClean="0"/>
              <a:t>(2016/03/07)</a:t>
            </a:r>
            <a:r>
              <a:rPr lang="zh-TW" altLang="en-US" dirty="0" smtClean="0"/>
              <a:t>，</a:t>
            </a:r>
            <a:r>
              <a:rPr lang="en-US" altLang="zh-TW" dirty="0" smtClean="0"/>
              <a:t>8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r>
              <a:rPr lang="zh-TW" altLang="en-US" dirty="0" smtClean="0"/>
              <a:t>現在，最高</a:t>
            </a:r>
            <a:r>
              <a:rPr lang="en-US" altLang="zh-TW" dirty="0" smtClean="0"/>
              <a:t>346</a:t>
            </a:r>
            <a:r>
              <a:rPr lang="zh-TW" altLang="en-US" dirty="0" smtClean="0"/>
              <a:t>美金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27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曾經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我擁有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個比特幣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我用他買了兩個披薩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我把它全吃了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幾年以後我發現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我買了全宇宙最貴的披薩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42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TW" altLang="en-US" dirty="0" smtClean="0"/>
              <a:t>為什麼是</a:t>
            </a:r>
            <a:r>
              <a:rPr lang="en-US" altLang="zh-TW" dirty="0" smtClean="0"/>
              <a:t>bitcoin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pizza day?</a:t>
            </a:r>
            <a:r>
              <a:rPr lang="zh-TW" altLang="en-US" dirty="0" smtClean="0"/>
              <a:t> 第一筆比特幣支付的案例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r>
              <a:rPr lang="zh-TW" altLang="en-US" dirty="0" smtClean="0"/>
              <a:t>花了多少顆買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13000</a:t>
            </a:r>
            <a:r>
              <a:rPr lang="zh-TW" altLang="en-US" dirty="0" smtClean="0"/>
              <a:t>顆</a:t>
            </a:r>
            <a:endParaRPr lang="en-US" altLang="zh-TW" dirty="0" smtClean="0"/>
          </a:p>
          <a:p>
            <a:pPr marL="171450" indent="-171450">
              <a:buFontTx/>
              <a:buChar char="-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005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這邊可以直接登入使用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307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匿名</a:t>
            </a:r>
            <a:endParaRPr lang="en-US" altLang="zh-TW" dirty="0" smtClean="0"/>
          </a:p>
          <a:p>
            <a:r>
              <a:rPr lang="zh-TW" altLang="en-US" dirty="0" smtClean="0"/>
              <a:t>去中心化</a:t>
            </a:r>
            <a:endParaRPr lang="en-US" altLang="zh-TW" dirty="0" smtClean="0"/>
          </a:p>
          <a:p>
            <a:r>
              <a:rPr lang="zh-TW" altLang="en-US" dirty="0" smtClean="0"/>
              <a:t>全世界流通</a:t>
            </a:r>
            <a:endParaRPr lang="en-US" altLang="zh-TW" dirty="0" smtClean="0"/>
          </a:p>
          <a:p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r>
              <a:rPr lang="zh-TW" altLang="en-US" dirty="0" smtClean="0"/>
              <a:t>無隱藏成本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2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低交易費用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E10D1-250E-4CE1-BD13-6A9E8297BB8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562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2017/8/26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ate.bot.com.tw/twd/2014-01-01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deblock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34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12" Type="http://schemas.openxmlformats.org/officeDocument/2006/relationships/image" Target="../media/image33.jpeg"/><Relationship Id="rId2" Type="http://schemas.openxmlformats.org/officeDocument/2006/relationships/image" Target="../media/image24.gi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6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5" t="23685" r="355" b="1902"/>
          <a:stretch/>
        </p:blipFill>
        <p:spPr>
          <a:xfrm>
            <a:off x="-108520" y="0"/>
            <a:ext cx="928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7" y="0"/>
            <a:ext cx="9200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47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5" y="764704"/>
            <a:ext cx="8846166" cy="58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商周財富網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zh-TW" altLang="en-US" dirty="0"/>
              <a:t>月漲</a:t>
            </a:r>
            <a:r>
              <a:rPr lang="en-US" altLang="zh-TW" dirty="0"/>
              <a:t>300%</a:t>
            </a:r>
            <a:r>
              <a:rPr lang="zh-TW" altLang="en-US" dirty="0"/>
              <a:t>又暴跌！買比特幣要當成「買●●」，挪</a:t>
            </a:r>
            <a:r>
              <a:rPr lang="en-US" altLang="zh-TW" dirty="0"/>
              <a:t>0.5%</a:t>
            </a:r>
            <a:r>
              <a:rPr lang="zh-TW" altLang="en-US" dirty="0"/>
              <a:t>資金投資就</a:t>
            </a:r>
            <a:r>
              <a:rPr lang="zh-TW" altLang="en-US" dirty="0" smtClean="0"/>
              <a:t>好。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156918" y="6581000"/>
            <a:ext cx="20896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en-US" altLang="zh-TW" sz="1200" dirty="0"/>
              <a:t>https://goo.gl/2M4GuL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383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數位金融工作分享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你當時相信，的那些事情，會在如今，變成美麗風景</a:t>
            </a:r>
          </a:p>
        </p:txBody>
      </p:sp>
    </p:spTree>
    <p:extLst>
      <p:ext uri="{BB962C8B-B14F-4D97-AF65-F5344CB8AC3E}">
        <p14:creationId xmlns:p14="http://schemas.microsoft.com/office/powerpoint/2010/main" val="37284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4427984" y="441471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大公司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r>
              <a:rPr lang="zh-TW" altLang="en-US" sz="3600" dirty="0" smtClean="0">
                <a:solidFill>
                  <a:srgbClr val="FF0000"/>
                </a:solidFill>
              </a:rPr>
              <a:t>小公司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17996" y="3294753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夢想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191683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錢</a:t>
            </a:r>
            <a:r>
              <a:rPr lang="en-US" altLang="zh-TW" sz="3600" dirty="0" smtClean="0">
                <a:solidFill>
                  <a:srgbClr val="FF0000"/>
                </a:solidFill>
              </a:rPr>
              <a:t>?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8" y="1484784"/>
            <a:ext cx="4677544" cy="517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心中尚未崩壞的地方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99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貼心小叮嚀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小人物大投資，多元化你的投資標的</a:t>
            </a:r>
            <a:endParaRPr lang="en-US" altLang="zh-TW" dirty="0" smtClean="0"/>
          </a:p>
        </p:txBody>
      </p:sp>
      <p:pic>
        <p:nvPicPr>
          <p:cNvPr id="9218" name="Picture 2" descr="D:\OneDrive\圖片\螢幕擷取畫面\2017-08-18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768752" cy="42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492173" y="270410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7492173" y="4505895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7492173" y="5944468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3690156" y="6443712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899592" y="3747600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99592" y="2852936"/>
            <a:ext cx="62796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99592" y="5554800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899592" y="609329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7492173" y="54059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1000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548072" y="219742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13301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899592" y="4653136"/>
            <a:ext cx="62646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7480626" y="3598772"/>
            <a:ext cx="755576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340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" t="9006" r="8249" b="7199"/>
          <a:stretch/>
        </p:blipFill>
        <p:spPr bwMode="auto">
          <a:xfrm>
            <a:off x="3635896" y="2076450"/>
            <a:ext cx="260488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1105"/>
            <a:ext cx="3384376" cy="301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043608" y="1458937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95936" y="1458936"/>
            <a:ext cx="201622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3900" dirty="0" smtClean="0">
                <a:solidFill>
                  <a:srgbClr val="FF0000"/>
                </a:solidFill>
              </a:rPr>
              <a:t>X</a:t>
            </a:r>
            <a:endParaRPr lang="zh-TW" altLang="en-US" sz="23900" dirty="0">
              <a:solidFill>
                <a:srgbClr val="FF0000"/>
              </a:solidFill>
            </a:endParaRPr>
          </a:p>
        </p:txBody>
      </p:sp>
      <p:pic>
        <p:nvPicPr>
          <p:cNvPr id="10" name="Picture 2" descr="D:\ppt\images\MaiCoi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150082"/>
            <a:ext cx="2029722" cy="238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「打勾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461" y="2786260"/>
            <a:ext cx="1397296" cy="139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20888"/>
            <a:ext cx="1529427" cy="1756610"/>
          </a:xfrm>
          <a:prstGeom prst="rect">
            <a:avLst/>
          </a:prstGeom>
        </p:spPr>
      </p:pic>
      <p:pic>
        <p:nvPicPr>
          <p:cNvPr id="2" name="Picture 2" descr="D:\ppt\images\MaiCo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141" y="2420888"/>
            <a:ext cx="1407719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IgAAACICAYAAAA8uqNSAAAICklEQVR4Xu2dwXbcOAwE1///0bOH2JMnxVKhCFJjj3qvpECiUWhS8tr5eDwej//yXxQ4UOAjgISNMwUCSPg4VSCABJAAEgbGFYiDjGt3iycDyC3KPJ5kABnX7hZPBpBblHk8yQAyrt0tniwD8vHxcakg+w+8+/XpA7Cdv09udb6U32qxSb+v9QPI0SfmxQ0RQJotQAJSB8RBzgtA+sVBAOAcMX8EGj5iqgRWjYQ6nsbtHYIcah+vO590sPlRPNKjWr8A8qkkOUYAkZZbJbBKOnUQjVPHzHYECxTpYPOjeKRHtX5xkDjIKWvTAKGOsh1cJfx52969ltojgTqS9kMOMHvc7pfWP4oXQEjpz/EA0ryDxEG2X5rJwbrjxLWNHwdpfhmNg/xwB7EORXce6kB6C7DPzwaM1r+dgwQQ98PSAEIttBunDqZwqwGltwy7fgChigaQjQIE4NtdUqmjyDFGBatyaePTfMqX7lwUP4DsFBgVLIAcKECCXk04rRcH2f7KNdUvDhIH2ShADfT8EUb1l7dHCbzKkmkdEsTmRw5m92PXp/j0HYf0CCBNRwkgTQFXE24LRB1jO9iuv+oto6qzzS8O0myAAAICVskdnWe/BFKH/LbxUd2qz5Gjth2kupHReQFkVLnacwFk96fX4iBbcAJIADm1kumA1Ixr3SxyALsyXTJJQHqe9kPx6fmrxsv/T+pVGzpaJ4C8pgIB5EB36vA4yGuAPVw1DvKagpQdhApEHUWvrZQ+dTQ9vx9fvV/6ckr7oXxn1+PwaJ/1w7rVgpNgAeT8x/sW2PaHMusIdv5oQlVQVgNt90+OYB3H5hcH2SlgBaT5BCY54O0AIcewglEBaJzWow618btA2fVovgVw+RETQNzvsVCB7ZFFwFcbZtlbTAAJIBtIycJonIi3HTa742h9agh63o5XHeB5VMCfx2hfUikBOnMpIQKoO756/9349DwB39U/gEAFVgl81MEWiAAi/0IQWTo5lj3SbDwb3wJD+RNQ1fXKl1QK2O3A7hFCz6/efzc+PU8F7+rfPmJoA90EZ3ccdbzNh+JR/nY9imf3M9pAZQe5OsHueiSgjU/xqKB2PYpn9xNAdoqSgLZgFI8KatejeHY/ASSAnDJ1OSBE8OyOoY6icdovPU/50FtFd317R5u13vAdhDZAglJBZo/Tfmk9yieAyE+1JCgVZPZ4ABlTNA5S1I2Aj4PIP0RLHUuXJjterPPhNNqvjd8Fij6M2TuJjfc1f9hBSDAS3AJAHUr7oXHaLz1vC2bzof0RkAHEVlC+FtvwVLAAsvvdWOowEozGbQFHO6q6zu0BIcurCvk86+RbEsWnI8wCS+t14xFQBHT3+aP8hu8gAeQcmS6gBGTXUav1CyCflbAFpQLaeF0H6D4fB2neiQiI2x8xVgAiumpxtjBHdxqKQ5ZN+6V86Q5B+nafp/23HYQSIIFtglRQGu8W7OojgvS1+tn9BxAgigCnDuwCGUB2CpDg5BA03i2Y7cDuem8HCCVEAFhByWKpoDROwNlxm19Xr64DTj9iAsg5MgFkp4/tUCtgHOT8d33jIHCHIUBp3B4hNN82wNsdMVYAEnR2B9j9UYFmH6m0HgG9Or+vfMuf2kkgAoDGA8hWoQDSPDIIuNUdRgWkhoqDUAUDyKlCBODqBnj5EUNHSvetpdvBkm+cbgtK+V+V38vuIAEEmdpM6B5JbrW/swPIqHLyuTiIFCwO4gT78Q5iO6CbEF3SVp/BNl+6M1A80otwsnpRPH1JpQRJIFtQm7CdTwLZfCl/ihdAdgpSQWncAkdAUDz7fPcItetZvarxy5dU6gDqICoACUodNlsgmy/lT/EoPyro7PzbR0y3oF1gSDA73s2HCkSA2P3S/C5wAWSncAD5HrnhI6YraByEPKA3Hgfp6ffP013gb3/ETK6HDkdnuO0YikeXTpsAAUTx7H4pXlWv8hFDC64eJ4GqCT8vX5P/IA7lH0BIoeZ4AJn7789UGyoOUgS3KuhRuLd3EOrgos7laXRppDsCFYTG6S2rnMjBRMqPxrv5V/dfdpAAstbiCVjSn4AadcAA8tlKJCAVqNqRX/NsQWl9G6+63wASQE5ZGQaEOq5K6NFrJ3UExb96f7QfOkLs8/YOQvMPL9ePopLdBK0AAWSrWPeICSA7BYrcE7fP8W6DzH6eCm6BioOUUfh+4uwCW4Btwe385YDQhizxJCCtR8/b7xw2no1v+aUj2I4HEKjAbOACyO7PSpLAcZCf9aGt6ojTXnMDyLlFWX3oyLFHyOgd6tcAQgJXO+Lou4t1OCqgjUf7t/mPAvHP0TjrOwgl0BWM4pPA9k5AHRpAdgoQkVTAAPLYSEB6zgbaNtDTaeMg33tBHOSPLm97B5ndoa8+UsgBKF8a//XfQegIo463AlsgukcoHSl2/1093v6IsR1DAFpgugXq7r+7fgCBS7gFIg4y+d+U61pqt4DkGLM6cNZ3F7sf60DL7yCzC0Zn7uz1ZjsANUB3PQKAxqv6TXuLqS54SOpih1pdMMp/tmMRADRO+51+B6kuGEC+V2D2EfJyQLpA0PNdwSj+1Rbf3Q85oNWrup/hI6a6wOg8mzBZOO2jux49T+sTsAFkpwAJTuPdgpBF2/HufgJIANkoQG9xFlCKd3g3rP6wznZA5r+HAuU7yHukmyysAgHEKnaz+QHkZgW36QYQq9jN5geQmxXcphtArGI3mx9AblZwm24AsYrdbH4AuVnBbbr/AxLy3w4hhQWq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73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 descr="data:image/png;base64,iVBORw0KGgoAAAANSUhEUgAAAJgAAACYCAYAAAAYwiAhAAAKDklEQVR4Xu2d0VbkOAwF4f8/mjkH6N5NhnSpLLmXPnvnVbYkX5VlJ4Th/ePj4+Mt/6LAJgXeA9gmZeP2U4EAFhC2KhDAtsob5wEsDGxVIIBtlTfOA1gY2KpAANsqb5wHsDCwVYEAtlXeOC8D9v7+/lS1zj9goPg03v7AguKRGDbe2d85Pvnr5kvrOdspn9v4AHahbLdg1QJcFTaAWeTleOpItKNsgaiDyPTfAtiXYulg6WB273yOr26gZcCqAarZdztONc7UOMp3+oi18X5LfQLYInG24DYMXRGs3canK0MV4AC2qHwAq31GGMACWEkB2lCXT8PVDw4pgL1zdFu8jUcqdvOhI4Xid5+Kf1t92u/BqCAkKM2nMz6AHY+oAHYiLoA93oJWnwAWwKipH+wB7PTLSPbI6gqoqvXDYIpv70Q2n258uvNZ/3a9dIV5uTuYBZgKbgtgx++OH8BAYSoY2amAZLf+7fjd8QNYAHuogAWWjqRc8puXfBKQdvSuO8b9riG/lwtgp4pQge0diQS29gB2/CCU9Ose4dRRX/6STwsk4KkA5N8CbTsojaf4tL4ABq9BCIAA9vhN/8sBRgmT3R7BBJiNRx2DgKV43XzJP+lH88m+6v9lvqZYXeCVcARM94ghYKmg1j6tjz2CL3We+prCCmIXMC1gAHMVW9U/HexC53SwozBPB8zx70dTgWPvXeJ9RY4zqnfK5Q7WTZDmB6C933uR/mQPYPI1Bx0Br2YnQLr2ABbAugw9nD8O2NZsC87pqa/7WsD6p5SpALYjdtdH+e6yl+9guxKo+rUAUIHpNUk1r6txFD+AdRUenh/A1p7ihsug3aWDfUtmASal08G+FCoDRi2dBKf5zy4w5WuPUHqtYuNN+6P43Q1x5T+AkfLFDjcNxLQ/WmYAI4VOdhJMunujDjsNxLQ/Wi/pRSdQOhgpDPYA9viL2TZgVB8inOz2znMeTzue7LS+3fEoP2un9dCGofWS/5u9fAcjhwQQ2QNY72ePdMRN60s8BDD5W0C0o2kDUcewHYriEQCUD62X/AewAFZl5HOc7ZBPB8y2aLuju/5p/rPzoQ5FdqKH5pOd/Acw+EvSJDDZCVg6gsg/2QkAmk928h/AAtiBkW6HvgLuaU+Ru3d01z/N7xaALtXWf7fD0Hyyj3cwG9AKWk14dRzlT/muxr3NswAR8JTP6qX8frTBQ1DVf7mDUYGsINUESciqnfIPYEclSY9q/QLYt64kaBXkq3HpYKAgdYB0sMcCBrDmFqUOQALvfmyn/Gj5dCTQBuzGp/ysftPjn/4UOb0AW0ALNBUwgB0VIj3uDwvV/5uCCkA71BacxnfttB7aIHQloPxsfDvexu+OTwcb/tljABv+Y1h2B9mOZv1TgclftcXfW718L0RHus2fOoy1kz5T9vJrChswgLkvQK1eBDDZbT1XxwewonLTAKSDFYW/vNzJI6UZDn8pw17adwOw2//LdTDawbaAXX92vs2PAKA7j41H67HxKD4BSPZqQygfkSQALYgKRgl3Bbb5Ub42H3qoIH1tPFovAUR2qtf94aj6HowEoAVRwSjhrsA2P8rX5hPAoMIBrPeXNAIYtZCTvdtCu/OnO4ztcHbDkbwEIK3X5k/5TNnLdzBaYFcgO9/mY4GgfKw/KhjFo/UGsOEOSILbO5ItUACjLfNlTwe70Ik6SgDbDJjtIJTOdMEonu1wNH4aSBuP7rRkn67nzd9yB5tOKIAdFQ1gw3eqABbAHp46tgVTB6QjrmunDkGXfrteu4Eov2k71YOuAFf1WD4iSTBKiApk/U+PnwbY+rPr+W3+23ewrgAB7DESXX0JuN3+A1jzE2oqIHVwmr8bgN3+A1gAe8h4d4O0AaMdaC+NdGSSP3spt+NJcMrfdgwab/Xf/VAwfsm3C7QFsAW1wNjxNh8qqI1v9bb+KV9afwCTn3DThqCOSgWzAAQwUIAKRnYqaLdgBATtYMqfjjyK/78DjASzBSeBqcBUAAKAALbxrT5WL1ov+bPzrX7tS74V0AK0uqDLu8DpiCRguvGtPgTEtL8AJoEgwSwwdjx1QMovgJ0UsDsqHcwhRno5b+v/z/39qFvc8GM/iyRB7JFEO9oKbMfTBqL1ULyufzvfjqf8q/YAdqHU7oJ0/dv5dnwVIBoXwALYpwLdjnz5cFX9xVu6xOaIpL18tHc7ip1vx7vVXI9e7mAWuN3jrYCv9pRoO4xdn9WvCmAA+1aqW8Cq4Ldx1PG7DzkBTD72kmB2B5I/Aobi0fwARgrBezHqCLbANJ4KTgWlfOmIl3L9dam2+VM80suux+pz818+IkkAaund+SQo2Ulwyo8A7a6f/Fs7AUTAkF6kdwA7/Tm/APb4KZeAbL+moAJ0dzDNr+6Yy4XCnY/WRx2E8u/6p/gEgO1IdnwAC2AHBqaBfDpgtKO7Hak7nzpK1/90Abv5Uj7d9QYweOqdFpgKao+gAAYVIsGnC0z+ugUj/7TeADa840lwKti0PYBNK/qzv/J7MEqHCkaA2fl2vM2/my/FIzs9NdJ8a7fxSJ9b/AD2rcSzjywCwBac/JHdxgtgpxepJHAAO/55vqkTIh0sHexTgV/fwahDdO22w1A82qE0nwpSPUIu3x/J30SnfEk/0mN1PWMdjBbYtZNA1j8JSv4CGCn0ZQ9gNZ3+GhXAasIFsJpOAUw+NOnXFN0jxdaROoT1dx5Pdwo6ksl+jkfjn20nPSifqv7lDhbAHj/G7waWCm7tAUx+EFjdUbdxu4FIB5OX/HSwdDC7idVTJLXgleD/nmP9W+DpTkf27vpofrejkv+uvpTfVfzlO9hqwMtEmr/GRgITQGQn/1076WkBsUd0d3wAgztdADsi0gW6/ZqCdpzd0XZBOSKPd0LSu6vvar3HjsjfVnAShPKl+fZIsQUm/wSUtVMHt3qMdzAqWPe9S9e/LZgVlAAiOwFh10/+uvWo+k8Hu1AqgL0flLF6pIP9x5/D2IKlg8k/LrXrzL/vnF/2i7ZdoGi+BXC3/i/XwapnfgCrKRXAFj8PCWAB7FOB3TuIntroSKH8dj+FUf72qXh3vtvf5FPBnr1AWyDa9+SP1m/vUHY85W/tFL/q72VeU1QXVD0ip/0FsJ8VDWBF0tLBikKdhgWwom4BrCjULsDWwv8ziwpI/ml+9wjrXqop/2n71B2qm9dYB2snIr8Ho4J3nwJpPQQszd9tD2DnVhrARpkLYAFsFCh6DbQ12APny0fk7oTpiKMdSkeYnb87H6sn5W/90Xi6417ND2AXypCgZKc7IhWU7AGMFAL77o5BBSKAyB7AvhRIB0sHK7UCu6FuTsuAlbLIoChwfnhb/Yu3UTIKVBRIB6uolDHLCgSwZekysaJAAKuolDHLCgSwZekysaJAAKuolDHLCgSwZekysaJAAKuolDHLCgSwZekysaLAH7rp1wszCuA3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048" y="4437112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「台灣銀行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31924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「富邦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5" b="26614"/>
          <a:stretch/>
        </p:blipFill>
        <p:spPr bwMode="auto">
          <a:xfrm>
            <a:off x="5759624" y="1764743"/>
            <a:ext cx="3384376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「中信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1356"/>
          <a:stretch/>
        </p:blipFill>
        <p:spPr bwMode="auto">
          <a:xfrm>
            <a:off x="0" y="0"/>
            <a:ext cx="4762500" cy="14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「凱基銀行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9" b="27870"/>
          <a:stretch/>
        </p:blipFill>
        <p:spPr bwMode="auto">
          <a:xfrm>
            <a:off x="3851920" y="1042087"/>
            <a:ext cx="3162300" cy="7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「台新銀行」的圖片搜尋結果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14872" r="12402" b="16138"/>
          <a:stretch/>
        </p:blipFill>
        <p:spPr bwMode="auto">
          <a:xfrm>
            <a:off x="6413011" y="0"/>
            <a:ext cx="2695493" cy="7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相關圖片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165"/>
            <a:ext cx="9166434" cy="420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9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關圖片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612576" y="1979816"/>
            <a:ext cx="3023320" cy="8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「台灣銀行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79817"/>
            <a:ext cx="326707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「BENZ E250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8" descr="「BENZ E250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0" descr="「BENZ E250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https://res.cloudinary.com/carsguide/image/upload/f_auto,fl_lossy,q_auto,t_default/v1/editorial/dp/images/uploads/mercedes-benz-E250-CGI-Coupe-w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36" name="Picture 16" descr="「ubike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83" y="3071242"/>
            <a:ext cx="3391049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獲利檢視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69383" y="5302557"/>
            <a:ext cx="339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Ubike</a:t>
            </a:r>
            <a:r>
              <a:rPr lang="zh-TW" altLang="en-US" dirty="0" smtClean="0"/>
              <a:t>價值</a:t>
            </a:r>
            <a:r>
              <a:rPr lang="en-US" altLang="zh-TW" dirty="0"/>
              <a:t>1</a:t>
            </a:r>
            <a:r>
              <a:rPr lang="zh-TW" altLang="en-US" dirty="0" smtClean="0"/>
              <a:t>萬元新台幣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841410" y="6599862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此為扣除成本後所能購買之商品</a:t>
            </a:r>
            <a:endParaRPr lang="zh-TW" altLang="en-US" sz="1200" dirty="0"/>
          </a:p>
        </p:txBody>
      </p:sp>
      <p:pic>
        <p:nvPicPr>
          <p:cNvPr id="1026" name="Picture 2" descr="「panamera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7616" r="14951" b="20383"/>
          <a:stretch/>
        </p:blipFill>
        <p:spPr bwMode="auto">
          <a:xfrm>
            <a:off x="612775" y="3071242"/>
            <a:ext cx="3741567" cy="216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536574" y="5302557"/>
            <a:ext cx="389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Porsche </a:t>
            </a:r>
            <a:r>
              <a:rPr lang="en-US" altLang="zh-TW" dirty="0" err="1" smtClean="0"/>
              <a:t>Panamera</a:t>
            </a:r>
            <a:r>
              <a:rPr lang="zh-TW" altLang="en-US" dirty="0" smtClean="0"/>
              <a:t>價值</a:t>
            </a:r>
            <a:r>
              <a:rPr lang="en-US" altLang="zh-TW" dirty="0" smtClean="0"/>
              <a:t>488</a:t>
            </a:r>
            <a:r>
              <a:rPr lang="zh-TW" altLang="en-US" dirty="0" smtClean="0"/>
              <a:t>萬新台幣</a:t>
            </a:r>
            <a:endParaRPr lang="zh-TW" altLang="en-US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4644008" y="1844824"/>
            <a:ext cx="72008" cy="460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48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OneDrive\圖片\螢幕擷取畫面\2017-08-18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08" y="1197030"/>
            <a:ext cx="8327765" cy="52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8304957" y="119675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4,600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304957" y="2780928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3,000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8310227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1,000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8310227" y="5291584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500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6480720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575871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273630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827584" y="6453336"/>
            <a:ext cx="755576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2014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107504" y="3933056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07504" y="292494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07504" y="13407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107504" y="5445224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6876256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4953659" y="1197030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059832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1187624" y="1196752"/>
            <a:ext cx="0" cy="4968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07504" y="5850000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8310227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77675" y="76470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0" y="64174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endParaRPr lang="zh-TW" altLang="en-US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107504" y="4941168"/>
            <a:ext cx="7920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/>
          <p:cNvSpPr/>
          <p:nvPr/>
        </p:nvSpPr>
        <p:spPr>
          <a:xfrm>
            <a:off x="8304957" y="3799456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2,000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709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/>
          <p:cNvGraphicFramePr/>
          <p:nvPr>
            <p:extLst>
              <p:ext uri="{D42A27DB-BD31-4B8C-83A1-F6EECF244321}">
                <p14:modId xmlns:p14="http://schemas.microsoft.com/office/powerpoint/2010/main" val="1140489886"/>
              </p:ext>
            </p:extLst>
          </p:nvPr>
        </p:nvGraphicFramePr>
        <p:xfrm>
          <a:off x="179512" y="1412776"/>
          <a:ext cx="8712968" cy="545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2013-&gt;2017</a:t>
            </a:r>
            <a:r>
              <a:rPr lang="zh-TW" altLang="en-US" dirty="0"/>
              <a:t>，</a:t>
            </a:r>
            <a:r>
              <a:rPr lang="zh-TW" altLang="en-US" dirty="0" smtClean="0"/>
              <a:t>成長</a:t>
            </a:r>
            <a:r>
              <a:rPr lang="en-US" altLang="zh-TW" dirty="0" smtClean="0"/>
              <a:t>60</a:t>
            </a:r>
            <a:r>
              <a:rPr lang="zh-TW" altLang="en-US" dirty="0" smtClean="0"/>
              <a:t>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08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Bitcoin </a:t>
            </a:r>
            <a:r>
              <a:rPr lang="zh-TW" altLang="en-US" dirty="0"/>
              <a:t>與定存獲利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00907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5257091" y="6396335"/>
            <a:ext cx="387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 smtClean="0"/>
              <a:t>台幣定存利率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hlinkClick r:id="rId3"/>
              </a:rPr>
              <a:t>http</a:t>
            </a:r>
            <a:r>
              <a:rPr lang="en-US" altLang="zh-TW" sz="1200" dirty="0">
                <a:hlinkClick r:id="rId3"/>
              </a:rPr>
              <a:t>://</a:t>
            </a:r>
            <a:r>
              <a:rPr lang="en-US" altLang="zh-TW" sz="1200" dirty="0" smtClean="0">
                <a:hlinkClick r:id="rId3"/>
              </a:rPr>
              <a:t>rate.bot.com.tw/twd/2014-01-01</a:t>
            </a:r>
            <a:endParaRPr lang="en-US" altLang="zh-TW" sz="1200" dirty="0" smtClean="0"/>
          </a:p>
          <a:p>
            <a:r>
              <a:rPr lang="zh-TW" altLang="en-US" sz="1200" dirty="0" smtClean="0"/>
              <a:t>比特幣牌價參考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>
                <a:hlinkClick r:id="rId4"/>
              </a:rPr>
              <a:t>https://tradeblock.com</a:t>
            </a:r>
            <a:r>
              <a:rPr lang="en-US" altLang="zh-TW" sz="1200" dirty="0" smtClean="0">
                <a:hlinkClick r:id="rId4"/>
              </a:rPr>
              <a:t>/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8378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沒</a:t>
            </a:r>
            <a:r>
              <a:rPr lang="zh-TW" altLang="en-US" dirty="0"/>
              <a:t>跟</a:t>
            </a:r>
            <a:r>
              <a:rPr lang="zh-TW" altLang="en-US" dirty="0" smtClean="0"/>
              <a:t>到</a:t>
            </a:r>
            <a:r>
              <a:rPr lang="zh-TW" altLang="en-US" dirty="0"/>
              <a:t>這一波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親愛的，我把它全拿去買披薩了</a:t>
            </a:r>
          </a:p>
        </p:txBody>
      </p:sp>
    </p:spTree>
    <p:extLst>
      <p:ext uri="{BB962C8B-B14F-4D97-AF65-F5344CB8AC3E}">
        <p14:creationId xmlns:p14="http://schemas.microsoft.com/office/powerpoint/2010/main" val="4039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3225154" y="2348880"/>
            <a:ext cx="2693692" cy="2700001"/>
            <a:chOff x="467544" y="2348880"/>
            <a:chExt cx="2693692" cy="2700001"/>
          </a:xfrm>
        </p:grpSpPr>
        <p:grpSp>
          <p:nvGrpSpPr>
            <p:cNvPr id="4" name="群組 3"/>
            <p:cNvGrpSpPr/>
            <p:nvPr/>
          </p:nvGrpSpPr>
          <p:grpSpPr>
            <a:xfrm>
              <a:off x="467544" y="2348880"/>
              <a:ext cx="2693692" cy="2700001"/>
              <a:chOff x="1680308" y="2034000"/>
              <a:chExt cx="2693692" cy="2700001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70" t="8004" r="50000" b="9260"/>
              <a:stretch/>
            </p:blipFill>
            <p:spPr bwMode="auto">
              <a:xfrm>
                <a:off x="1680308" y="2034001"/>
                <a:ext cx="1356612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「比特幣」的圖片搜尋結果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/>
              <a:stretch/>
            </p:blipFill>
            <p:spPr bwMode="auto">
              <a:xfrm>
                <a:off x="3024000" y="2034000"/>
                <a:ext cx="1350000" cy="27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橢圓 4"/>
            <p:cNvSpPr/>
            <p:nvPr/>
          </p:nvSpPr>
          <p:spPr>
            <a:xfrm>
              <a:off x="467544" y="2348880"/>
              <a:ext cx="2693692" cy="2664296"/>
            </a:xfrm>
            <a:prstGeom prst="ellipse">
              <a:avLst/>
            </a:prstGeom>
            <a:noFill/>
            <a:ln w="762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2181762" y="5607277"/>
            <a:ext cx="47804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dirty="0"/>
              <a:t>2010</a:t>
            </a:r>
            <a:r>
              <a:rPr lang="zh-TW" altLang="en-US" sz="4800" b="1" dirty="0"/>
              <a:t>年</a:t>
            </a:r>
            <a:r>
              <a:rPr lang="en-US" altLang="zh-TW" sz="4800" b="1" dirty="0"/>
              <a:t>5</a:t>
            </a:r>
            <a:r>
              <a:rPr lang="zh-TW" altLang="en-US" sz="4800" b="1" dirty="0"/>
              <a:t>月</a:t>
            </a:r>
            <a:r>
              <a:rPr lang="en-US" altLang="zh-TW" sz="4800" b="1" dirty="0"/>
              <a:t>22</a:t>
            </a:r>
            <a:r>
              <a:rPr lang="zh-TW" altLang="en-US" sz="4800" b="1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4964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222768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現今價值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10,000</a:t>
            </a:r>
            <a:r>
              <a:rPr lang="zh-TW" altLang="en-US" dirty="0" smtClean="0"/>
              <a:t>*</a:t>
            </a:r>
            <a:r>
              <a:rPr lang="en-US" altLang="zh-TW" dirty="0" smtClean="0"/>
              <a:t>4,200(USD)</a:t>
            </a:r>
            <a:br>
              <a:rPr lang="en-US" altLang="zh-TW" dirty="0" smtClean="0"/>
            </a:br>
            <a:r>
              <a:rPr lang="zh-TW" altLang="en-US" dirty="0" smtClean="0"/>
              <a:t>約略等於</a:t>
            </a:r>
            <a:r>
              <a:rPr lang="en-US" altLang="zh-TW" dirty="0" smtClean="0"/>
              <a:t>12</a:t>
            </a:r>
            <a:r>
              <a:rPr lang="zh-TW" altLang="en-US" dirty="0" smtClean="0"/>
              <a:t>億新台幣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79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5575" y="764704"/>
            <a:ext cx="8988425" cy="5361459"/>
          </a:xfrm>
        </p:spPr>
        <p:txBody>
          <a:bodyPr/>
          <a:lstStyle/>
          <a:p>
            <a:r>
              <a:rPr lang="zh-TW" altLang="en-US" dirty="0" smtClean="0"/>
              <a:t>現職</a:t>
            </a:r>
            <a:endParaRPr lang="en-US" altLang="zh-TW" dirty="0"/>
          </a:p>
          <a:p>
            <a:pPr lvl="1"/>
            <a:r>
              <a:rPr lang="zh-TW" altLang="en-US" dirty="0" smtClean="0"/>
              <a:t>帳聯網路科技</a:t>
            </a:r>
            <a:r>
              <a:rPr lang="en-US" altLang="zh-TW" dirty="0" smtClean="0"/>
              <a:t>(AMIS)</a:t>
            </a:r>
            <a:r>
              <a:rPr lang="zh-TW" altLang="en-US" dirty="0" smtClean="0"/>
              <a:t>股份有限公司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資深</a:t>
            </a:r>
            <a:r>
              <a:rPr lang="zh-TW" altLang="en-US" dirty="0"/>
              <a:t>軟體</a:t>
            </a:r>
            <a:r>
              <a:rPr lang="zh-TW" altLang="en-US" dirty="0" smtClean="0"/>
              <a:t>工程師</a:t>
            </a:r>
            <a:endParaRPr lang="en-US" altLang="zh-TW" dirty="0" smtClean="0"/>
          </a:p>
          <a:p>
            <a:r>
              <a:rPr lang="zh-TW" altLang="en-US" dirty="0"/>
              <a:t>工作經歷</a:t>
            </a:r>
          </a:p>
          <a:p>
            <a:pPr lvl="1"/>
            <a:r>
              <a:rPr lang="zh-TW" altLang="en-US" dirty="0"/>
              <a:t>宏達國際電子股份有限公司</a:t>
            </a:r>
            <a:r>
              <a:rPr lang="en-US" altLang="zh-TW" dirty="0"/>
              <a:t>-</a:t>
            </a:r>
            <a:r>
              <a:rPr lang="zh-TW" altLang="en-US" dirty="0"/>
              <a:t>資深軟體工程師</a:t>
            </a:r>
            <a:endParaRPr lang="en-US" altLang="zh-TW" dirty="0" smtClean="0"/>
          </a:p>
          <a:p>
            <a:pPr lvl="1"/>
            <a:r>
              <a:rPr lang="zh-TW" altLang="en-US" dirty="0"/>
              <a:t>仁寶電腦工業股份有限公司</a:t>
            </a:r>
            <a:r>
              <a:rPr lang="en-US" altLang="zh-TW" dirty="0"/>
              <a:t>-</a:t>
            </a:r>
            <a:r>
              <a:rPr lang="zh-TW" altLang="en-US"/>
              <a:t>軟體</a:t>
            </a:r>
            <a:r>
              <a:rPr lang="zh-TW" altLang="en-US" smtClean="0"/>
              <a:t>工程師</a:t>
            </a:r>
            <a:endParaRPr lang="en-US" altLang="zh-TW" dirty="0" smtClean="0"/>
          </a:p>
          <a:p>
            <a:r>
              <a:rPr lang="zh-TW" altLang="en-US" dirty="0" smtClean="0"/>
              <a:t>學歷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資訊工程研究所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長庚大學</a:t>
            </a:r>
            <a:r>
              <a:rPr lang="en-US" altLang="zh-TW" dirty="0" smtClean="0"/>
              <a:t>-</a:t>
            </a:r>
            <a:r>
              <a:rPr lang="zh-TW" altLang="en-US" dirty="0" smtClean="0"/>
              <a:t>資訊工程系</a:t>
            </a:r>
            <a:endParaRPr lang="en-US" altLang="zh-TW" dirty="0" smtClean="0"/>
          </a:p>
        </p:txBody>
      </p:sp>
      <p:sp>
        <p:nvSpPr>
          <p:cNvPr id="2" name="AutoShape 5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7" descr="https://files.slack.com/files-pri/T02G1F4U8-F6JPHM8E8/image001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886" y="5565447"/>
            <a:ext cx="1801114" cy="12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4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the fuck?</a:t>
            </a:r>
            <a:endParaRPr lang="zh-TW" altLang="en-US" dirty="0"/>
          </a:p>
        </p:txBody>
      </p:sp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1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Bitcoin Pizza Day</a:t>
            </a:r>
            <a:endParaRPr lang="zh-TW" altLang="en-US" dirty="0"/>
          </a:p>
        </p:txBody>
      </p:sp>
      <p:pic>
        <p:nvPicPr>
          <p:cNvPr id="8194" name="Picture 2" descr="http://s3-ap-northeast-1.amazonaws.com/blockcast-it-s3/wp-content/uploads/2017/05/21203457/%E8%9E%A2%E5%B9%95%E5%BF%AB%E7%85%A7-2017-05-21-%E4%B8%8B%E5%8D%884.38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484784"/>
            <a:ext cx="78771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3-ap-northeast-1.amazonaws.com/blockcast-it-s3/wp-content/uploads/2017/05/21203456/%E8%9E%A2%E5%B9%95%E5%BF%AB%E7%85%A7-2017-05-21-%E4%B8%8B%E5%8D%885.05.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5013176"/>
            <a:ext cx="7877175" cy="179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015853" y="6590419"/>
            <a:ext cx="212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://goo.gl/o21UHE</a:t>
            </a:r>
            <a:endParaRPr lang="zh-TW" altLang="en-US" sz="1200" dirty="0"/>
          </a:p>
        </p:txBody>
      </p:sp>
      <p:sp>
        <p:nvSpPr>
          <p:cNvPr id="12" name="圓角矩形 11"/>
          <p:cNvSpPr/>
          <p:nvPr/>
        </p:nvSpPr>
        <p:spPr>
          <a:xfrm>
            <a:off x="2339753" y="2276872"/>
            <a:ext cx="1008112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267743" y="5229200"/>
            <a:ext cx="1728193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563888" y="5517232"/>
            <a:ext cx="3024336" cy="21602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</a:t>
            </a:r>
            <a:r>
              <a:rPr lang="zh-TW" altLang="en-US" dirty="0" smtClean="0"/>
              <a:t>幣現在能買什麼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你想得到的，幾乎都有</a:t>
            </a:r>
          </a:p>
        </p:txBody>
      </p:sp>
    </p:spTree>
    <p:extLst>
      <p:ext uri="{BB962C8B-B14F-4D97-AF65-F5344CB8AC3E}">
        <p14:creationId xmlns:p14="http://schemas.microsoft.com/office/powerpoint/2010/main" val="8361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幼稚園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761366"/>
            <a:ext cx="2369096" cy="157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25" y="1275095"/>
            <a:ext cx="3142165" cy="864096"/>
          </a:xfrm>
          <a:prstGeom prst="rect">
            <a:avLst/>
          </a:prstGeom>
        </p:spPr>
      </p:pic>
      <p:pic>
        <p:nvPicPr>
          <p:cNvPr id="1028" name="Picture 4" descr="「BIC CAMERA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21" b="31443"/>
          <a:stretch/>
        </p:blipFill>
        <p:spPr bwMode="auto">
          <a:xfrm>
            <a:off x="283218" y="2139191"/>
            <a:ext cx="3048000" cy="7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1129978" y="4725144"/>
            <a:ext cx="2437465" cy="1642696"/>
            <a:chOff x="394933" y="4943984"/>
            <a:chExt cx="2437465" cy="1642696"/>
          </a:xfrm>
        </p:grpSpPr>
        <p:pic>
          <p:nvPicPr>
            <p:cNvPr id="1030" name="Picture 6" descr="Lamborghini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4943984"/>
              <a:ext cx="1428750" cy="160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" y="5571613"/>
              <a:ext cx="1200693" cy="1015067"/>
            </a:xfrm>
            <a:prstGeom prst="rect">
              <a:avLst/>
            </a:prstGeom>
          </p:spPr>
        </p:pic>
      </p:grpSp>
      <p:pic>
        <p:nvPicPr>
          <p:cNvPr id="1032" name="Picture 8" descr="「峇里島Del Mango別墅莊園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519075"/>
            <a:ext cx="2146154" cy="1616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「比特幣」的圖片搜尋結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62" y="179031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9" y="3446185"/>
            <a:ext cx="3225338" cy="68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「Overstock」的圖片搜尋結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5" y="4355010"/>
            <a:ext cx="1642242" cy="5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" y="1484784"/>
            <a:ext cx="1562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 descr="「ASX 澳交所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0455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圖片搜尋結果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34587" r="8201" b="34192"/>
          <a:stretch/>
        </p:blipFill>
        <p:spPr bwMode="auto">
          <a:xfrm>
            <a:off x="3059832" y="658810"/>
            <a:ext cx="2160240" cy="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「wechat」的圖片搜尋結果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r="12141"/>
          <a:stretch/>
        </p:blipFill>
        <p:spPr bwMode="auto">
          <a:xfrm>
            <a:off x="4139952" y="5024807"/>
            <a:ext cx="1342209" cy="131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「太空旅行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708" y="1531"/>
            <a:ext cx="1627064" cy="1084709"/>
          </a:xfrm>
          <a:prstGeom prst="roundRect">
            <a:avLst>
              <a:gd name="adj" fmla="val 82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621" y="83503"/>
            <a:ext cx="1439094" cy="58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9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如何獲得比特幣</a:t>
            </a:r>
            <a:r>
              <a:rPr lang="en-US" altLang="zh-TW" dirty="0"/>
              <a:t>?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交易所、挖礦、接收</a:t>
            </a:r>
          </a:p>
        </p:txBody>
      </p:sp>
    </p:spTree>
    <p:extLst>
      <p:ext uri="{BB962C8B-B14F-4D97-AF65-F5344CB8AC3E}">
        <p14:creationId xmlns:p14="http://schemas.microsoft.com/office/powerpoint/2010/main" val="17770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mgur.com/Sd0XJg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1556792"/>
            <a:ext cx="9081363" cy="526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0" descr="Maps and Flags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5299224" y="2780928"/>
            <a:ext cx="1309440" cy="690806"/>
            <a:chOff x="5299224" y="2780928"/>
            <a:chExt cx="1309440" cy="690806"/>
          </a:xfrm>
        </p:grpSpPr>
        <p:pic>
          <p:nvPicPr>
            <p:cNvPr id="3084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3246085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9224" y="2780928"/>
              <a:ext cx="1309440" cy="4242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5436096" y="3442967"/>
            <a:ext cx="801713" cy="466710"/>
            <a:chOff x="5436096" y="3356992"/>
            <a:chExt cx="949400" cy="552685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3632769"/>
              <a:ext cx="949400" cy="27690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335699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6804247" y="3212976"/>
            <a:ext cx="2160241" cy="851384"/>
            <a:chOff x="6804247" y="3212976"/>
            <a:chExt cx="2160241" cy="851384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740" y="3212976"/>
              <a:ext cx="1670748" cy="2401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8984" y="3565773"/>
              <a:ext cx="799440" cy="2232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629796"/>
              <a:ext cx="531977" cy="2000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679" y="349138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703" y="3789040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88" y="38387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2620504" y="3478793"/>
            <a:ext cx="1303424" cy="769367"/>
            <a:chOff x="2620504" y="3478793"/>
            <a:chExt cx="1303424" cy="769367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8199" y="3478793"/>
              <a:ext cx="657697" cy="1662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717032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0504" y="3849812"/>
              <a:ext cx="581023" cy="1857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703" y="4019353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537" y="3800747"/>
              <a:ext cx="390391" cy="20431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2" descr="D:\Users\bailantaotao\Desktop\maps-and-flags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06" y="4022511"/>
              <a:ext cx="225649" cy="2256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交易所買賣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35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購買</a:t>
            </a:r>
            <a:r>
              <a:rPr lang="zh-TW" altLang="en-US" dirty="0"/>
              <a:t>比特</a:t>
            </a:r>
            <a:r>
              <a:rPr lang="zh-TW" altLang="en-US" dirty="0" smtClean="0"/>
              <a:t>幣方法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快來</a:t>
            </a:r>
            <a:r>
              <a:rPr lang="en-US" altLang="zh-TW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MaiCoin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買幣吧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7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6588224" y="3326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868144" y="486983"/>
            <a:ext cx="648072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1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5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5" t="7590" r="24304" b="37870"/>
          <a:stretch/>
        </p:blipFill>
        <p:spPr bwMode="auto">
          <a:xfrm>
            <a:off x="0" y="-1"/>
            <a:ext cx="9144000" cy="595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833527" y="991653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012160" y="908720"/>
            <a:ext cx="720080" cy="349729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1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" name="橢圓 3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pic>
        <p:nvPicPr>
          <p:cNvPr id="8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「HTC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151" name="Picture 7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" r="21449"/>
          <a:stretch/>
        </p:blipFill>
        <p:spPr bwMode="auto">
          <a:xfrm>
            <a:off x="-1" y="1"/>
            <a:ext cx="915455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34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2843809" y="2996952"/>
            <a:ext cx="4095376" cy="99333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2195736" y="299761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7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4077072"/>
            <a:ext cx="4104455" cy="129614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95736" y="407707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463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3999" cy="688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843809" y="5445224"/>
            <a:ext cx="1512167" cy="8434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2137761" y="544522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01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907705" y="4293096"/>
            <a:ext cx="432048" cy="42173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1331640" y="4277629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92280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66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499992" y="5229200"/>
            <a:ext cx="1368151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6012160" y="535259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110907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0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19672" y="1700808"/>
            <a:ext cx="5976664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983546" y="1700808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0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35454" cy="581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571902" y="4077072"/>
            <a:ext cx="1368152" cy="64807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6084168" y="4149080"/>
            <a:ext cx="468000" cy="468000"/>
            <a:chOff x="6084168" y="4149080"/>
            <a:chExt cx="468000" cy="468000"/>
          </a:xfrm>
        </p:grpSpPr>
        <p:sp>
          <p:nvSpPr>
            <p:cNvPr id="5" name="橢圓 4"/>
            <p:cNvSpPr/>
            <p:nvPr/>
          </p:nvSpPr>
          <p:spPr>
            <a:xfrm>
              <a:off x="6084168" y="4149080"/>
              <a:ext cx="468000" cy="468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6099198" y="419841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bg1"/>
                  </a:solidFill>
                </a:rPr>
                <a:t>10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24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04" y="0"/>
            <a:ext cx="9159004" cy="682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</a:t>
            </a:r>
            <a:r>
              <a:rPr lang="en-US" altLang="zh-TW" dirty="0" smtClean="0"/>
              <a:t>/</a:t>
            </a:r>
            <a:r>
              <a:rPr lang="zh-TW" altLang="en-US" dirty="0" smtClean="0"/>
              <a:t>接收比</a:t>
            </a:r>
            <a:r>
              <a:rPr lang="zh-TW" altLang="en-US" dirty="0" smtClean="0"/>
              <a:t>特幣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跟轉帳一樣簡單</a:t>
            </a:r>
          </a:p>
        </p:txBody>
      </p:sp>
    </p:spTree>
    <p:extLst>
      <p:ext uri="{BB962C8B-B14F-4D97-AF65-F5344CB8AC3E}">
        <p14:creationId xmlns:p14="http://schemas.microsoft.com/office/powerpoint/2010/main" val="3433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131840" y="476673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555776" y="44831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9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56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115616" y="3068960"/>
            <a:ext cx="1584408" cy="1080120"/>
            <a:chOff x="1115616" y="3068960"/>
            <a:chExt cx="1584408" cy="1080120"/>
          </a:xfrm>
        </p:grpSpPr>
        <p:sp>
          <p:nvSpPr>
            <p:cNvPr id="8" name="圓角矩形 7"/>
            <p:cNvSpPr/>
            <p:nvPr/>
          </p:nvSpPr>
          <p:spPr>
            <a:xfrm>
              <a:off x="1475656" y="3429000"/>
              <a:ext cx="792088" cy="7200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15616" y="3068960"/>
              <a:ext cx="158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We are here!!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6" name="Picture 2" descr="D:\ppt\images\Am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269879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OneDrive\圖片\螢幕擷取畫面\2017-08-26 (2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3" t="7810" r="24444" b="28571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275856" y="836712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699792" y="804952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6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80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1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96336" y="24928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填寫對方地址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781972" y="314485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填寫</a:t>
            </a:r>
            <a:r>
              <a:rPr lang="zh-TW" altLang="en-US" dirty="0" smtClean="0">
                <a:solidFill>
                  <a:srgbClr val="FF0000"/>
                </a:solidFill>
              </a:rPr>
              <a:t>發送的數量</a:t>
            </a:r>
            <a:r>
              <a:rPr lang="en-US" altLang="zh-TW" dirty="0" smtClean="0">
                <a:solidFill>
                  <a:srgbClr val="FF0000"/>
                </a:solidFill>
              </a:rPr>
              <a:t>or</a:t>
            </a:r>
            <a:r>
              <a:rPr lang="zh-TW" altLang="en-US" dirty="0" smtClean="0">
                <a:solidFill>
                  <a:srgbClr val="FF0000"/>
                </a:solidFill>
              </a:rPr>
              <a:t>金額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496452" y="39330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填寫備註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2967143" y="2818411"/>
            <a:ext cx="329260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967143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100588" y="3490698"/>
            <a:ext cx="85337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942205" y="4293096"/>
            <a:ext cx="360557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2119624" y="2447311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123728" y="3192354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119624" y="3933056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119624" y="4704522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2853752" y="4661148"/>
            <a:ext cx="1502223" cy="6400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38899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7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3912580" y="533824"/>
            <a:ext cx="64006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3336516" y="505461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64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31" y="1"/>
            <a:ext cx="9162331" cy="58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067944" y="908720"/>
            <a:ext cx="720080" cy="4377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" name="橢圓 5"/>
          <p:cNvSpPr/>
          <p:nvPr/>
        </p:nvSpPr>
        <p:spPr>
          <a:xfrm>
            <a:off x="3491880" y="876960"/>
            <a:ext cx="468000" cy="468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pic>
        <p:nvPicPr>
          <p:cNvPr id="7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7020272" y="85725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348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2720380" y="2387614"/>
            <a:ext cx="5596037" cy="369332"/>
            <a:chOff x="2051720" y="1753071"/>
            <a:chExt cx="4599677" cy="297974"/>
          </a:xfrm>
        </p:grpSpPr>
        <p:cxnSp>
          <p:nvCxnSpPr>
            <p:cNvPr id="10" name="直線接點 9"/>
            <p:cNvCxnSpPr/>
            <p:nvPr/>
          </p:nvCxnSpPr>
          <p:spPr>
            <a:xfrm>
              <a:off x="2051720" y="1988840"/>
              <a:ext cx="2416493" cy="0"/>
            </a:xfrm>
            <a:prstGeom prst="line">
              <a:avLst/>
            </a:prstGeom>
            <a:ln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792010" y="1753071"/>
              <a:ext cx="1859387" cy="297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將地址提供給發送方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橢圓 12"/>
          <p:cNvSpPr/>
          <p:nvPr/>
        </p:nvSpPr>
        <p:spPr>
          <a:xfrm>
            <a:off x="2200605" y="2345945"/>
            <a:ext cx="432048" cy="45267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pic>
        <p:nvPicPr>
          <p:cNvPr id="14" name="Picture 3" descr="D:\OneDrive\圖片\螢幕擷取畫面\2017-08-26 (1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9" t="8375" r="33674" b="89365"/>
          <a:stretch/>
        </p:blipFill>
        <p:spPr bwMode="auto">
          <a:xfrm>
            <a:off x="6516216" y="44624"/>
            <a:ext cx="485429" cy="2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自己的錢，自己賺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挖礦去</a:t>
            </a:r>
          </a:p>
        </p:txBody>
      </p:sp>
    </p:spTree>
    <p:extLst>
      <p:ext uri="{BB962C8B-B14F-4D97-AF65-F5344CB8AC3E}">
        <p14:creationId xmlns:p14="http://schemas.microsoft.com/office/powerpoint/2010/main" val="37959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590550"/>
            <a:ext cx="63627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3723675" y="1916832"/>
            <a:ext cx="2592288" cy="2555739"/>
            <a:chOff x="3723675" y="1916832"/>
            <a:chExt cx="2592288" cy="2555739"/>
          </a:xfrm>
        </p:grpSpPr>
        <p:sp>
          <p:nvSpPr>
            <p:cNvPr id="5" name="文字方塊 4"/>
            <p:cNvSpPr txBox="1"/>
            <p:nvPr/>
          </p:nvSpPr>
          <p:spPr>
            <a:xfrm rot="5400000">
              <a:off x="4152434" y="1999387"/>
              <a:ext cx="17347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9600" dirty="0" smtClean="0">
                  <a:solidFill>
                    <a:srgbClr val="FF0000"/>
                  </a:solidFill>
                </a:rPr>
                <a:t>XD</a:t>
              </a:r>
              <a:endParaRPr lang="zh-TW" altLang="en-US" sz="9600" dirty="0">
                <a:solidFill>
                  <a:srgbClr val="FF0000"/>
                </a:solidFill>
              </a:endParaRPr>
            </a:p>
          </p:txBody>
        </p:sp>
        <p:sp>
          <p:nvSpPr>
            <p:cNvPr id="2" name="圓角矩形 1"/>
            <p:cNvSpPr/>
            <p:nvPr/>
          </p:nvSpPr>
          <p:spPr>
            <a:xfrm>
              <a:off x="3723675" y="3680483"/>
              <a:ext cx="2592288" cy="79208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400" dirty="0" smtClean="0"/>
                <a:t>走錯</a:t>
              </a:r>
              <a:r>
                <a:rPr lang="zh-TW" altLang="en-US" sz="4400" dirty="0"/>
                <a:t>棚</a:t>
              </a:r>
              <a:r>
                <a:rPr lang="zh-TW" altLang="en-US" sz="4400" dirty="0" smtClean="0"/>
                <a:t>了</a:t>
              </a:r>
              <a:endParaRPr lang="zh-TW" alt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2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61585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NTD 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</p:spTree>
    <p:extLst>
      <p:ext uri="{BB962C8B-B14F-4D97-AF65-F5344CB8AC3E}">
        <p14:creationId xmlns:p14="http://schemas.microsoft.com/office/powerpoint/2010/main" val="21217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4333"/>
              </p:ext>
            </p:extLst>
          </p:nvPr>
        </p:nvGraphicFramePr>
        <p:xfrm>
          <a:off x="683568" y="1828800"/>
          <a:ext cx="777686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2631"/>
                <a:gridCol w="1043238"/>
                <a:gridCol w="2370995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品名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數量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TW" altLang="en-US" sz="2400" dirty="0" smtClean="0"/>
                        <a:t>小記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套裝主機</a:t>
                      </a:r>
                      <a:r>
                        <a:rPr lang="en-US" altLang="zh-TW" sz="2400" dirty="0" smtClean="0"/>
                        <a:t>/</a:t>
                      </a:r>
                      <a:r>
                        <a:rPr lang="zh-TW" altLang="en-US" sz="2400" dirty="0" smtClean="0"/>
                        <a:t>柯博文</a:t>
                      </a:r>
                      <a:r>
                        <a:rPr lang="en-US" altLang="zh-TW" sz="2400" dirty="0" smtClean="0"/>
                        <a:t>550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6,300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顯示卡</a:t>
                      </a:r>
                      <a:r>
                        <a:rPr lang="en-US" altLang="zh-TW" sz="2400" dirty="0" smtClean="0"/>
                        <a:t>/GTX-1080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92,450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記憶體</a:t>
                      </a:r>
                      <a:r>
                        <a:rPr lang="en-US" altLang="zh-TW" sz="2400" dirty="0" smtClean="0"/>
                        <a:t>/16G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11,900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硬碟</a:t>
                      </a:r>
                      <a:r>
                        <a:rPr lang="en-US" altLang="zh-TW" sz="2400" dirty="0" smtClean="0"/>
                        <a:t>/HDD+SSD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WD</a:t>
                      </a:r>
                      <a:r>
                        <a:rPr lang="zh-TW" altLang="en-US" sz="2400" baseline="0" dirty="0" smtClean="0"/>
                        <a:t> </a:t>
                      </a:r>
                      <a:r>
                        <a:rPr lang="en-US" altLang="zh-TW" sz="2400" baseline="0" dirty="0" smtClean="0"/>
                        <a:t>Blue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8,499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400" dirty="0" smtClean="0"/>
                        <a:t>電源供應器</a:t>
                      </a:r>
                      <a:r>
                        <a:rPr lang="en-US" altLang="zh-TW" sz="2400" dirty="0" smtClean="0"/>
                        <a:t>/1300W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 smtClean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6,690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r"/>
                      <a:r>
                        <a:rPr lang="en-US" altLang="zh-TW" sz="2400" dirty="0" smtClean="0"/>
                        <a:t>TDP</a:t>
                      </a:r>
                      <a:r>
                        <a:rPr lang="zh-TW" altLang="en-US" sz="2400" dirty="0" smtClean="0"/>
                        <a:t>耗電</a:t>
                      </a:r>
                      <a:r>
                        <a:rPr lang="en-US" altLang="zh-TW" sz="2400" dirty="0" smtClean="0"/>
                        <a:t>: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911</a:t>
                      </a:r>
                      <a:r>
                        <a:rPr lang="zh-TW" altLang="en-US" sz="2400" dirty="0" smtClean="0"/>
                        <a:t>瓦，估計價格</a:t>
                      </a:r>
                      <a:r>
                        <a:rPr lang="en-US" altLang="zh-TW" sz="2400" dirty="0" smtClean="0"/>
                        <a:t>: NTD</a:t>
                      </a: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128,440</a:t>
                      </a:r>
                      <a:endParaRPr lang="zh-TW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標題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組一台可挖礦的主機</a:t>
            </a:r>
          </a:p>
        </p:txBody>
      </p:sp>
      <p:sp>
        <p:nvSpPr>
          <p:cNvPr id="5" name="圓角矩形 4"/>
          <p:cNvSpPr/>
          <p:nvPr/>
        </p:nvSpPr>
        <p:spPr>
          <a:xfrm rot="20623577">
            <a:off x="115861" y="2690325"/>
            <a:ext cx="8717308" cy="79208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400" b="1" dirty="0">
                <a:solidFill>
                  <a:schemeClr val="bg1"/>
                </a:solidFill>
              </a:rPr>
              <a:t>等一下，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有</a:t>
            </a:r>
            <a:r>
              <a:rPr lang="en-US" altLang="zh-TW" sz="4400" b="1" dirty="0" smtClean="0">
                <a:solidFill>
                  <a:schemeClr val="bg1"/>
                </a:solidFill>
              </a:rPr>
              <a:t>6</a:t>
            </a:r>
            <a:r>
              <a:rPr lang="zh-TW" altLang="en-US" sz="4400" b="1" dirty="0" smtClean="0">
                <a:solidFill>
                  <a:schemeClr val="bg1"/>
                </a:solidFill>
              </a:rPr>
              <a:t>張顯示</a:t>
            </a:r>
            <a:r>
              <a:rPr lang="zh-TW" altLang="en-US" sz="4400" b="1" dirty="0">
                <a:solidFill>
                  <a:schemeClr val="bg1"/>
                </a:solidFill>
              </a:rPr>
              <a:t>卡</a:t>
            </a:r>
            <a:r>
              <a:rPr lang="en-US" altLang="zh-TW" sz="4400" b="1" dirty="0">
                <a:solidFill>
                  <a:schemeClr val="bg1"/>
                </a:solidFill>
              </a:rPr>
              <a:t>? </a:t>
            </a:r>
            <a:r>
              <a:rPr lang="zh-TW" altLang="en-US" sz="4400" b="1" dirty="0">
                <a:solidFill>
                  <a:schemeClr val="bg1"/>
                </a:solidFill>
              </a:rPr>
              <a:t>哩丟搞喔</a:t>
            </a:r>
            <a:r>
              <a:rPr lang="en-US" altLang="zh-TW" sz="4400" b="1" dirty="0">
                <a:solidFill>
                  <a:schemeClr val="bg1"/>
                </a:solidFill>
              </a:rPr>
              <a:t>?</a:t>
            </a:r>
            <a:endParaRPr lang="zh-TW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2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群組 774"/>
          <p:cNvGrpSpPr/>
          <p:nvPr/>
        </p:nvGrpSpPr>
        <p:grpSpPr>
          <a:xfrm>
            <a:off x="8262563" y="-675456"/>
            <a:ext cx="1061965" cy="1354782"/>
            <a:chOff x="6588224" y="1844824"/>
            <a:chExt cx="1061965" cy="1354782"/>
          </a:xfrm>
        </p:grpSpPr>
        <p:pic>
          <p:nvPicPr>
            <p:cNvPr id="782" name="圖片 7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83" name="圖片 7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62" name="群組 761"/>
          <p:cNvGrpSpPr/>
          <p:nvPr/>
        </p:nvGrpSpPr>
        <p:grpSpPr>
          <a:xfrm>
            <a:off x="7200292" y="-662086"/>
            <a:ext cx="1998069" cy="2218878"/>
            <a:chOff x="5652120" y="980728"/>
            <a:chExt cx="1998069" cy="2218878"/>
          </a:xfrm>
        </p:grpSpPr>
        <p:pic>
          <p:nvPicPr>
            <p:cNvPr id="766" name="圖片 7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67" name="圖片 7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68" name="圖片 7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69" name="圖片 7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70" name="圖片 7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49" name="群組 748"/>
          <p:cNvGrpSpPr/>
          <p:nvPr/>
        </p:nvGrpSpPr>
        <p:grpSpPr>
          <a:xfrm>
            <a:off x="6086102" y="-603448"/>
            <a:ext cx="3010299" cy="3069604"/>
            <a:chOff x="5978090" y="1282130"/>
            <a:chExt cx="3010299" cy="3069604"/>
          </a:xfrm>
        </p:grpSpPr>
        <p:pic>
          <p:nvPicPr>
            <p:cNvPr id="754" name="圖片 7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55" name="圖片 7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56" name="圖片 7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57" name="圖片 7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58" name="圖片 7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59" name="圖片 7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60" name="圖片 7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61" name="圖片 7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736" name="群組 735"/>
          <p:cNvGrpSpPr/>
          <p:nvPr/>
        </p:nvGrpSpPr>
        <p:grpSpPr>
          <a:xfrm>
            <a:off x="4997996" y="-531440"/>
            <a:ext cx="4026397" cy="3933700"/>
            <a:chOff x="4961992" y="418034"/>
            <a:chExt cx="4026397" cy="3933700"/>
          </a:xfrm>
        </p:grpSpPr>
        <p:pic>
          <p:nvPicPr>
            <p:cNvPr id="738" name="圖片 7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39" name="圖片 7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40" name="圖片 7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41" name="圖片 7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42" name="圖片 7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43" name="圖片 7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44" name="圖片 7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45" name="圖片 7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46" name="圖片 7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47" name="圖片 7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748" name="圖片 7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cxnSp>
        <p:nvCxnSpPr>
          <p:cNvPr id="5" name="直線接點 4"/>
          <p:cNvCxnSpPr/>
          <p:nvPr/>
        </p:nvCxnSpPr>
        <p:spPr>
          <a:xfrm>
            <a:off x="4535996" y="116632"/>
            <a:ext cx="72008" cy="66247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547664" y="6111328"/>
            <a:ext cx="1441420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i7-7700 CPU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4608004" y="130002"/>
            <a:ext cx="4380385" cy="4221732"/>
            <a:chOff x="4608004" y="130002"/>
            <a:chExt cx="4380385" cy="422173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59" name="圖片 6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60" name="圖片 6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61" name="圖片 6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62" name="圖片 6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63" name="圖片 6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64" name="圖片 6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65" name="圖片 6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66" name="圖片 6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67" name="圖片 6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68" name="圖片 6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69" name="圖片 6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71" name="群組 670"/>
          <p:cNvGrpSpPr/>
          <p:nvPr/>
        </p:nvGrpSpPr>
        <p:grpSpPr>
          <a:xfrm>
            <a:off x="4578895" y="1088740"/>
            <a:ext cx="4380385" cy="4221732"/>
            <a:chOff x="4608004" y="130002"/>
            <a:chExt cx="4380385" cy="4221732"/>
          </a:xfrm>
        </p:grpSpPr>
        <p:pic>
          <p:nvPicPr>
            <p:cNvPr id="672" name="圖片 6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73" name="圖片 6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74" name="圖片 6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75" name="圖片 6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76" name="圖片 6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77" name="圖片 6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78" name="圖片 6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79" name="圖片 6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80" name="圖片 6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81" name="圖片 6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82" name="圖片 6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83" name="圖片 6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84" name="群組 683"/>
          <p:cNvGrpSpPr/>
          <p:nvPr/>
        </p:nvGrpSpPr>
        <p:grpSpPr>
          <a:xfrm>
            <a:off x="4561993" y="2060848"/>
            <a:ext cx="4380385" cy="4221732"/>
            <a:chOff x="4608004" y="130002"/>
            <a:chExt cx="4380385" cy="4221732"/>
          </a:xfrm>
        </p:grpSpPr>
        <p:pic>
          <p:nvPicPr>
            <p:cNvPr id="685" name="圖片 6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86" name="圖片 6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687" name="圖片 6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688" name="圖片 6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689" name="圖片 6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690" name="圖片 6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691" name="圖片 6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692" name="圖片 6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693" name="圖片 6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694" name="圖片 6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695" name="圖片 6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  <p:pic>
          <p:nvPicPr>
            <p:cNvPr id="696" name="圖片 6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412" y="3284984"/>
              <a:ext cx="707977" cy="1066750"/>
            </a:xfrm>
            <a:prstGeom prst="rect">
              <a:avLst/>
            </a:prstGeom>
          </p:spPr>
        </p:pic>
      </p:grpSp>
      <p:grpSp>
        <p:nvGrpSpPr>
          <p:cNvPr id="697" name="群組 696"/>
          <p:cNvGrpSpPr/>
          <p:nvPr/>
        </p:nvGrpSpPr>
        <p:grpSpPr>
          <a:xfrm>
            <a:off x="4584103" y="3095700"/>
            <a:ext cx="4058283" cy="3933700"/>
            <a:chOff x="4608004" y="130002"/>
            <a:chExt cx="4058283" cy="3933700"/>
          </a:xfrm>
        </p:grpSpPr>
        <p:pic>
          <p:nvPicPr>
            <p:cNvPr id="698" name="圖片 6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699" name="圖片 6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00" name="圖片 6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01" name="圖片 7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02" name="圖片 7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03" name="圖片 7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04" name="圖片 7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05" name="圖片 7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  <p:pic>
          <p:nvPicPr>
            <p:cNvPr id="706" name="圖片 7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300" y="2420888"/>
              <a:ext cx="707977" cy="1066750"/>
            </a:xfrm>
            <a:prstGeom prst="rect">
              <a:avLst/>
            </a:prstGeom>
          </p:spPr>
        </p:pic>
        <p:pic>
          <p:nvPicPr>
            <p:cNvPr id="707" name="圖片 7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2340" y="2695550"/>
              <a:ext cx="707977" cy="1066750"/>
            </a:xfrm>
            <a:prstGeom prst="rect">
              <a:avLst/>
            </a:prstGeom>
          </p:spPr>
        </p:pic>
        <p:pic>
          <p:nvPicPr>
            <p:cNvPr id="708" name="圖片 7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310" y="2996952"/>
              <a:ext cx="707977" cy="1066750"/>
            </a:xfrm>
            <a:prstGeom prst="rect">
              <a:avLst/>
            </a:prstGeom>
          </p:spPr>
        </p:pic>
      </p:grpSp>
      <p:grpSp>
        <p:nvGrpSpPr>
          <p:cNvPr id="723" name="群組 722"/>
          <p:cNvGrpSpPr/>
          <p:nvPr/>
        </p:nvGrpSpPr>
        <p:grpSpPr>
          <a:xfrm>
            <a:off x="4644008" y="4149080"/>
            <a:ext cx="3042185" cy="3069604"/>
            <a:chOff x="4608004" y="130002"/>
            <a:chExt cx="3042185" cy="3069604"/>
          </a:xfrm>
        </p:grpSpPr>
        <p:pic>
          <p:nvPicPr>
            <p:cNvPr id="724" name="圖片 7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25" name="圖片 7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26" name="圖片 7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27" name="圖片 7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28" name="圖片 7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29" name="圖片 7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730" name="圖片 7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731" name="圖片 7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grpSp>
        <p:nvGrpSpPr>
          <p:cNvPr id="788" name="群組 787"/>
          <p:cNvGrpSpPr/>
          <p:nvPr/>
        </p:nvGrpSpPr>
        <p:grpSpPr>
          <a:xfrm>
            <a:off x="4561993" y="5128467"/>
            <a:ext cx="2400165" cy="2506910"/>
            <a:chOff x="4608004" y="130002"/>
            <a:chExt cx="2400165" cy="2506910"/>
          </a:xfrm>
        </p:grpSpPr>
        <p:pic>
          <p:nvPicPr>
            <p:cNvPr id="789" name="圖片 7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04" y="130002"/>
              <a:ext cx="707977" cy="1066750"/>
            </a:xfrm>
            <a:prstGeom prst="rect">
              <a:avLst/>
            </a:prstGeom>
          </p:spPr>
        </p:pic>
        <p:pic>
          <p:nvPicPr>
            <p:cNvPr id="790" name="圖片 7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992" y="418034"/>
              <a:ext cx="707977" cy="1066750"/>
            </a:xfrm>
            <a:prstGeom prst="rect">
              <a:avLst/>
            </a:prstGeom>
          </p:spPr>
        </p:pic>
        <p:pic>
          <p:nvPicPr>
            <p:cNvPr id="791" name="圖片 7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080" y="706066"/>
              <a:ext cx="707977" cy="1066750"/>
            </a:xfrm>
            <a:prstGeom prst="rect">
              <a:avLst/>
            </a:prstGeom>
          </p:spPr>
        </p:pic>
        <p:pic>
          <p:nvPicPr>
            <p:cNvPr id="792" name="圖片 7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120" y="980728"/>
              <a:ext cx="707977" cy="1066750"/>
            </a:xfrm>
            <a:prstGeom prst="rect">
              <a:avLst/>
            </a:prstGeom>
          </p:spPr>
        </p:pic>
        <p:pic>
          <p:nvPicPr>
            <p:cNvPr id="793" name="圖片 7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090" y="1282130"/>
              <a:ext cx="707977" cy="1066750"/>
            </a:xfrm>
            <a:prstGeom prst="rect">
              <a:avLst/>
            </a:prstGeom>
          </p:spPr>
        </p:pic>
        <p:pic>
          <p:nvPicPr>
            <p:cNvPr id="794" name="圖片 7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</p:grpSp>
      <p:grpSp>
        <p:nvGrpSpPr>
          <p:cNvPr id="801" name="群組 800"/>
          <p:cNvGrpSpPr/>
          <p:nvPr/>
        </p:nvGrpSpPr>
        <p:grpSpPr>
          <a:xfrm>
            <a:off x="4590155" y="6165304"/>
            <a:ext cx="1349997" cy="1629444"/>
            <a:chOff x="6300192" y="1570162"/>
            <a:chExt cx="1349997" cy="1629444"/>
          </a:xfrm>
        </p:grpSpPr>
        <p:pic>
          <p:nvPicPr>
            <p:cNvPr id="807" name="圖片 8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08" name="圖片 8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  <p:pic>
          <p:nvPicPr>
            <p:cNvPr id="809" name="圖片 8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212" y="2132856"/>
              <a:ext cx="707977" cy="1066750"/>
            </a:xfrm>
            <a:prstGeom prst="rect">
              <a:avLst/>
            </a:prstGeom>
          </p:spPr>
        </p:pic>
      </p:grpSp>
      <p:sp>
        <p:nvSpPr>
          <p:cNvPr id="8" name="文字方塊 7"/>
          <p:cNvSpPr txBox="1"/>
          <p:nvPr/>
        </p:nvSpPr>
        <p:spPr>
          <a:xfrm>
            <a:off x="5744488" y="6111328"/>
            <a:ext cx="238501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GTX-1080 </a:t>
            </a:r>
            <a:r>
              <a:rPr lang="zh-TW" altLang="en-US" dirty="0" smtClean="0"/>
              <a:t>顯示卡</a:t>
            </a:r>
            <a:r>
              <a:rPr lang="en-US" altLang="zh-TW" dirty="0" smtClean="0"/>
              <a:t>GPU</a:t>
            </a:r>
            <a:endParaRPr lang="zh-TW" altLang="en-US" dirty="0"/>
          </a:p>
        </p:txBody>
      </p:sp>
      <p:sp>
        <p:nvSpPr>
          <p:cNvPr id="23" name="AutoShape 14" descr="「工人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4" name="AutoShape 16" descr="「工人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9" name="AutoShape 18" descr="「工人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284" name="Picture 20" descr="「工人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8" y="2218600"/>
            <a:ext cx="4244515" cy="38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8" name="群組 817"/>
          <p:cNvGrpSpPr/>
          <p:nvPr/>
        </p:nvGrpSpPr>
        <p:grpSpPr>
          <a:xfrm>
            <a:off x="8298556" y="6252950"/>
            <a:ext cx="996009" cy="1341412"/>
            <a:chOff x="6300192" y="1570162"/>
            <a:chExt cx="996009" cy="1341412"/>
          </a:xfrm>
        </p:grpSpPr>
        <p:pic>
          <p:nvPicPr>
            <p:cNvPr id="819" name="圖片 8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0" name="圖片 8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23" name="圖片 8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73" y="5553236"/>
            <a:ext cx="707977" cy="1066750"/>
          </a:xfrm>
          <a:prstGeom prst="rect">
            <a:avLst/>
          </a:prstGeom>
        </p:spPr>
      </p:pic>
      <p:grpSp>
        <p:nvGrpSpPr>
          <p:cNvPr id="826" name="群組 825"/>
          <p:cNvGrpSpPr/>
          <p:nvPr/>
        </p:nvGrpSpPr>
        <p:grpSpPr>
          <a:xfrm>
            <a:off x="8614173" y="4557850"/>
            <a:ext cx="996009" cy="1341412"/>
            <a:chOff x="6300192" y="1570162"/>
            <a:chExt cx="996009" cy="1341412"/>
          </a:xfrm>
        </p:grpSpPr>
        <p:pic>
          <p:nvPicPr>
            <p:cNvPr id="827" name="圖片 8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28" name="圖片 8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0" name="群組 829"/>
          <p:cNvGrpSpPr/>
          <p:nvPr/>
        </p:nvGrpSpPr>
        <p:grpSpPr>
          <a:xfrm>
            <a:off x="8634400" y="3595650"/>
            <a:ext cx="996009" cy="1341412"/>
            <a:chOff x="6300192" y="1570162"/>
            <a:chExt cx="996009" cy="1341412"/>
          </a:xfrm>
        </p:grpSpPr>
        <p:pic>
          <p:nvPicPr>
            <p:cNvPr id="831" name="圖片 8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2" name="圖片 8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grpSp>
        <p:nvGrpSpPr>
          <p:cNvPr id="834" name="群組 833"/>
          <p:cNvGrpSpPr/>
          <p:nvPr/>
        </p:nvGrpSpPr>
        <p:grpSpPr>
          <a:xfrm>
            <a:off x="8670404" y="2645693"/>
            <a:ext cx="996009" cy="1341412"/>
            <a:chOff x="6300192" y="1570162"/>
            <a:chExt cx="996009" cy="1341412"/>
          </a:xfrm>
        </p:grpSpPr>
        <p:pic>
          <p:nvPicPr>
            <p:cNvPr id="835" name="圖片 8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1570162"/>
              <a:ext cx="707977" cy="1066750"/>
            </a:xfrm>
            <a:prstGeom prst="rect">
              <a:avLst/>
            </a:prstGeom>
          </p:spPr>
        </p:pic>
        <p:pic>
          <p:nvPicPr>
            <p:cNvPr id="836" name="圖片 8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844824"/>
              <a:ext cx="707977" cy="1066750"/>
            </a:xfrm>
            <a:prstGeom prst="rect">
              <a:avLst/>
            </a:prstGeom>
          </p:spPr>
        </p:pic>
      </p:grpSp>
      <p:pic>
        <p:nvPicPr>
          <p:cNvPr id="839" name="圖片 8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10" y="1687438"/>
            <a:ext cx="707977" cy="10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21" b="23221"/>
          <a:stretch/>
        </p:blipFill>
        <p:spPr bwMode="auto">
          <a:xfrm>
            <a:off x="2340777" y="2831492"/>
            <a:ext cx="4462447" cy="119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64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但還是沒你想的這麼簡單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人是貪婪的</a:t>
            </a:r>
          </a:p>
        </p:txBody>
      </p:sp>
    </p:spTree>
    <p:extLst>
      <p:ext uri="{BB962C8B-B14F-4D97-AF65-F5344CB8AC3E}">
        <p14:creationId xmlns:p14="http://schemas.microsoft.com/office/powerpoint/2010/main" val="13806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08"/>
            <a:ext cx="9144000" cy="60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59817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What the fuck?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9846" r="9418"/>
          <a:stretch/>
        </p:blipFill>
        <p:spPr bwMode="auto">
          <a:xfrm>
            <a:off x="1379913" y="1388969"/>
            <a:ext cx="6284422" cy="484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93338" y="6608385"/>
            <a:ext cx="20871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://goo.gl/8RTmfD</a:t>
            </a:r>
            <a:endParaRPr lang="zh-TW" altLang="en-US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914201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691681" y="646624"/>
            <a:ext cx="5760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/>
              <a:t>現在越來越多的人選擇四川作為比特幣挖礦的首選地 。</a:t>
            </a:r>
            <a:r>
              <a:rPr lang="zh-TW" altLang="en-US" dirty="0"/>
              <a:t> 這裡不僅有非常</a:t>
            </a:r>
            <a:r>
              <a:rPr lang="zh-TW" altLang="en-US" dirty="0">
                <a:solidFill>
                  <a:srgbClr val="FF0000"/>
                </a:solidFill>
              </a:rPr>
              <a:t>廉價的電力</a:t>
            </a:r>
            <a:r>
              <a:rPr lang="zh-TW" altLang="en-US" dirty="0"/>
              <a:t>，還有低密度的人口和</a:t>
            </a:r>
            <a:r>
              <a:rPr lang="zh-TW" altLang="en-US" dirty="0">
                <a:solidFill>
                  <a:srgbClr val="FF0000"/>
                </a:solidFill>
              </a:rPr>
              <a:t>寒冷的氣候</a:t>
            </a:r>
            <a:r>
              <a:rPr lang="zh-TW" altLang="en-US" dirty="0"/>
              <a:t>，對解決</a:t>
            </a:r>
            <a:r>
              <a:rPr lang="zh-TW" altLang="en-US" dirty="0">
                <a:solidFill>
                  <a:srgbClr val="FF0000"/>
                </a:solidFill>
              </a:rPr>
              <a:t>礦機噪音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散熱問題有先天優勢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7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講了那麼多，比特幣</a:t>
            </a:r>
            <a:r>
              <a:rPr lang="zh-TW" altLang="en-US" dirty="0"/>
              <a:t>是什麼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上看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4800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美金</a:t>
            </a:r>
          </a:p>
        </p:txBody>
      </p:sp>
    </p:spTree>
    <p:extLst>
      <p:ext uri="{BB962C8B-B14F-4D97-AF65-F5344CB8AC3E}">
        <p14:creationId xmlns:p14="http://schemas.microsoft.com/office/powerpoint/2010/main" val="28378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5359325"/>
          </a:xfrm>
        </p:spPr>
        <p:txBody>
          <a:bodyPr anchor="ctr"/>
          <a:lstStyle/>
          <a:p>
            <a:pPr algn="just"/>
            <a:r>
              <a:rPr lang="en-US" altLang="zh-TW" dirty="0" smtClean="0"/>
              <a:t>Bitcoin</a:t>
            </a:r>
            <a:r>
              <a:rPr lang="zh-TW" altLang="en-US" dirty="0" smtClean="0"/>
              <a:t>是一個</a:t>
            </a:r>
            <a:r>
              <a:rPr lang="zh-TW" altLang="en-US" dirty="0" smtClean="0">
                <a:solidFill>
                  <a:srgbClr val="FF0000"/>
                </a:solidFill>
              </a:rPr>
              <a:t>共識網路</a:t>
            </a:r>
            <a:r>
              <a:rPr lang="zh-TW" altLang="en-US" dirty="0" smtClean="0"/>
              <a:t>，它實現了一種新的支付系統，以數位貨幣的方式存在。</a:t>
            </a:r>
            <a:endParaRPr lang="en-US" altLang="zh-TW" dirty="0"/>
          </a:p>
          <a:p>
            <a:pPr algn="just"/>
            <a:endParaRPr lang="en-US" altLang="zh-TW" dirty="0" smtClean="0"/>
          </a:p>
          <a:p>
            <a:pPr algn="just"/>
            <a:r>
              <a:rPr lang="zh-TW" altLang="en-US" dirty="0" smtClean="0"/>
              <a:t>第一個</a:t>
            </a:r>
            <a:r>
              <a:rPr lang="zh-TW" altLang="en-US" dirty="0" smtClean="0">
                <a:solidFill>
                  <a:srgbClr val="FF0000"/>
                </a:solidFill>
              </a:rPr>
              <a:t>去中心化</a:t>
            </a:r>
            <a:r>
              <a:rPr lang="zh-TW" altLang="en-US" dirty="0" smtClean="0"/>
              <a:t>的</a:t>
            </a:r>
            <a:r>
              <a:rPr lang="zh-TW" altLang="en-US" dirty="0" smtClean="0">
                <a:solidFill>
                  <a:srgbClr val="FF0000"/>
                </a:solidFill>
              </a:rPr>
              <a:t>點對點支付網路</a:t>
            </a:r>
            <a:r>
              <a:rPr lang="zh-TW" altLang="en-US" dirty="0" smtClean="0"/>
              <a:t>，由用戶來支撐，</a:t>
            </a:r>
            <a:r>
              <a:rPr lang="zh-TW" altLang="en-US" dirty="0" smtClean="0">
                <a:solidFill>
                  <a:srgbClr val="FF0000"/>
                </a:solidFill>
              </a:rPr>
              <a:t>不需要中央機構或中間人</a:t>
            </a:r>
            <a:r>
              <a:rPr lang="zh-TW" altLang="en-US" dirty="0" smtClean="0"/>
              <a:t>。從用戶的角度看，</a:t>
            </a:r>
            <a:r>
              <a:rPr lang="en-US" altLang="zh-TW" dirty="0" smtClean="0"/>
              <a:t>Bitcoin</a:t>
            </a:r>
            <a:r>
              <a:rPr lang="zh-TW" altLang="en-US" dirty="0" smtClean="0"/>
              <a:t>就像是網路上的鈔票一樣。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  <a:p>
            <a:pPr marL="0" indent="0" algn="just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676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中央機構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1727684" y="2128498"/>
            <a:ext cx="5652628" cy="4070445"/>
            <a:chOff x="1727684" y="2128498"/>
            <a:chExt cx="5652628" cy="4070445"/>
          </a:xfrm>
        </p:grpSpPr>
        <p:grpSp>
          <p:nvGrpSpPr>
            <p:cNvPr id="11" name="群組 10"/>
            <p:cNvGrpSpPr/>
            <p:nvPr/>
          </p:nvGrpSpPr>
          <p:grpSpPr>
            <a:xfrm>
              <a:off x="1727684" y="2128498"/>
              <a:ext cx="1219200" cy="1665477"/>
              <a:chOff x="1815330" y="2924943"/>
              <a:chExt cx="1219200" cy="1665477"/>
            </a:xfrm>
          </p:grpSpPr>
          <p:pic>
            <p:nvPicPr>
              <p:cNvPr id="7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5330" y="292494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文字方塊 3"/>
              <p:cNvSpPr txBox="1"/>
              <p:nvPr/>
            </p:nvSpPr>
            <p:spPr>
              <a:xfrm>
                <a:off x="1870932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匯出銀行</a:t>
                </a:r>
                <a:endParaRPr lang="zh-TW" altLang="en-US" dirty="0"/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6161112" y="2128499"/>
              <a:ext cx="1219200" cy="1665476"/>
              <a:chOff x="5919786" y="2924944"/>
              <a:chExt cx="1219200" cy="1665476"/>
            </a:xfrm>
          </p:grpSpPr>
          <p:pic>
            <p:nvPicPr>
              <p:cNvPr id="1026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9786" y="2924944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文字方塊 13"/>
              <p:cNvSpPr txBox="1"/>
              <p:nvPr/>
            </p:nvSpPr>
            <p:spPr>
              <a:xfrm>
                <a:off x="5975388" y="422108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匯入銀行</a:t>
                </a:r>
                <a:endParaRPr lang="zh-TW" altLang="en-US" dirty="0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3859140" y="2128499"/>
              <a:ext cx="1383794" cy="1666469"/>
              <a:chOff x="3751128" y="2924944"/>
              <a:chExt cx="1383794" cy="1666469"/>
            </a:xfrm>
          </p:grpSpPr>
          <p:pic>
            <p:nvPicPr>
              <p:cNvPr id="1030" name="Picture 6" descr="相關圖片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128" y="2924944"/>
                <a:ext cx="1383794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/>
              <p:cNvSpPr txBox="1"/>
              <p:nvPr/>
            </p:nvSpPr>
            <p:spPr>
              <a:xfrm>
                <a:off x="3889027" y="4222081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財經公司</a:t>
                </a:r>
                <a:endParaRPr lang="zh-TW" altLang="en-US" dirty="0"/>
              </a:p>
            </p:txBody>
          </p:sp>
        </p:grpSp>
        <p:grpSp>
          <p:nvGrpSpPr>
            <p:cNvPr id="12" name="群組 11"/>
            <p:cNvGrpSpPr/>
            <p:nvPr/>
          </p:nvGrpSpPr>
          <p:grpSpPr>
            <a:xfrm>
              <a:off x="3941437" y="4610410"/>
              <a:ext cx="1219200" cy="1588533"/>
              <a:chOff x="3833425" y="4874095"/>
              <a:chExt cx="1219200" cy="1588533"/>
            </a:xfrm>
          </p:grpSpPr>
          <p:pic>
            <p:nvPicPr>
              <p:cNvPr id="10" name="Picture 2" descr="bank, cash, finance, money, payment ico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3425" y="48740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889027" y="6093296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/>
                  <a:t>清算銀行</a:t>
                </a:r>
                <a:endParaRPr lang="zh-TW" altLang="en-US" dirty="0"/>
              </a:p>
            </p:txBody>
          </p:sp>
        </p:grpSp>
        <p:sp>
          <p:nvSpPr>
            <p:cNvPr id="17" name="左-右雙向箭號 16"/>
            <p:cNvSpPr/>
            <p:nvPr/>
          </p:nvSpPr>
          <p:spPr>
            <a:xfrm>
              <a:off x="3067052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左-右雙向箭號 21"/>
            <p:cNvSpPr/>
            <p:nvPr/>
          </p:nvSpPr>
          <p:spPr>
            <a:xfrm>
              <a:off x="5242934" y="2486071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左-右雙向箭號 23"/>
            <p:cNvSpPr/>
            <p:nvPr/>
          </p:nvSpPr>
          <p:spPr>
            <a:xfrm rot="5400000">
              <a:off x="4154993" y="3928699"/>
              <a:ext cx="792088" cy="504056"/>
            </a:xfrm>
            <a:prstGeom prst="leftRight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110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5373216"/>
            <a:ext cx="8229600" cy="1143000"/>
          </a:xfrm>
        </p:spPr>
        <p:txBody>
          <a:bodyPr/>
          <a:lstStyle/>
          <a:p>
            <a:pPr algn="l"/>
            <a:r>
              <a:rPr lang="zh-TW" altLang="en-US" dirty="0" smtClean="0">
                <a:solidFill>
                  <a:schemeClr val="bg1"/>
                </a:solidFill>
              </a:rPr>
              <a:t>點對點支付網路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0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2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1"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2008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2009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1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hlink"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>
                  <a:gamma/>
                  <a:tint val="75686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《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比特幣：對等網路電子現金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系統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》</a:t>
            </a:r>
            <a:endParaRPr lang="en-US" altLang="zh-TW" sz="2000" dirty="0">
              <a:latin typeface="+mn-ea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>
                  <a:gamma/>
                  <a:tint val="75686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75686"/>
                  <a:invGamma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使用比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特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幣軟體進行挖礦，獲得比特幣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91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創始人</a:t>
            </a:r>
            <a:r>
              <a:rPr lang="en-US" altLang="zh-TW" dirty="0"/>
              <a:t>: Satoshi </a:t>
            </a:r>
            <a:r>
              <a:rPr lang="en-US" altLang="zh-TW" dirty="0" err="1"/>
              <a:t>Nakamoto</a:t>
            </a:r>
            <a:r>
              <a:rPr lang="en-US" altLang="zh-TW" dirty="0"/>
              <a:t>(</a:t>
            </a:r>
            <a:r>
              <a:rPr lang="zh-TW" altLang="en-US" dirty="0"/>
              <a:t>中本聰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gray">
          <a:xfrm>
            <a:off x="1143000" y="1600200"/>
            <a:ext cx="1702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en-US" altLang="zh-TW" b="1" dirty="0" smtClean="0">
                <a:ea typeface="新細明體" charset="-120"/>
              </a:rPr>
              <a:t> 2010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 smtClean="0">
                <a:ea typeface="新細明體" charset="-120"/>
              </a:rPr>
              <a:t>12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>
            <a:off x="990600" y="2833688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0800000">
            <a:off x="6038850" y="1881188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5">
              <a:lumMod val="75000"/>
              <a:alpha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gray">
          <a:xfrm>
            <a:off x="1190625" y="2271713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bg2">
                <a:lumMod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比特幣社群呼籲維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基解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密接</a:t>
            </a:r>
            <a:r>
              <a:rPr lang="zh-TW" altLang="en-US" sz="2000" b="1" dirty="0">
                <a:solidFill>
                  <a:schemeClr val="bg1"/>
                </a:solidFill>
                <a:latin typeface="+mn-ea"/>
              </a:rPr>
              <a:t>受比特幣捐款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以打</a:t>
            </a:r>
            <a:endParaRPr lang="en-US" altLang="zh-TW" sz="2000" b="1" dirty="0" smtClean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破金融封鎖，中本聰堅決反對。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此後</a:t>
            </a:r>
            <a:r>
              <a:rPr lang="en-US" altLang="zh-TW" sz="2000" b="1" dirty="0" smtClean="0">
                <a:solidFill>
                  <a:schemeClr val="bg1"/>
                </a:solidFill>
                <a:latin typeface="+mn-ea"/>
              </a:rPr>
              <a:t>…</a:t>
            </a:r>
            <a:r>
              <a:rPr lang="zh-TW" altLang="en-US" sz="2000" b="1" dirty="0" smtClean="0">
                <a:solidFill>
                  <a:schemeClr val="bg1"/>
                </a:solidFill>
                <a:latin typeface="+mn-ea"/>
              </a:rPr>
              <a:t>             </a:t>
            </a:r>
            <a:endParaRPr lang="zh-TW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Freeform 3"/>
          <p:cNvSpPr>
            <a:spLocks/>
          </p:cNvSpPr>
          <p:nvPr/>
        </p:nvSpPr>
        <p:spPr bwMode="gray">
          <a:xfrm>
            <a:off x="990600" y="5163121"/>
            <a:ext cx="201930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rot="10800000">
            <a:off x="6076950" y="4240783"/>
            <a:ext cx="1924050" cy="962025"/>
          </a:xfrm>
          <a:custGeom>
            <a:avLst/>
            <a:gdLst/>
            <a:ahLst/>
            <a:cxnLst>
              <a:cxn ang="0">
                <a:pos x="88" y="696"/>
              </a:cxn>
              <a:cxn ang="0">
                <a:pos x="88" y="0"/>
              </a:cxn>
              <a:cxn ang="0">
                <a:pos x="0" y="0"/>
              </a:cxn>
              <a:cxn ang="0">
                <a:pos x="0" y="792"/>
              </a:cxn>
              <a:cxn ang="0">
                <a:pos x="2320" y="792"/>
              </a:cxn>
              <a:cxn ang="0">
                <a:pos x="2320" y="696"/>
              </a:cxn>
              <a:cxn ang="0">
                <a:pos x="88" y="696"/>
              </a:cxn>
            </a:cxnLst>
            <a:rect l="0" t="0" r="r" b="b"/>
            <a:pathLst>
              <a:path w="2320" h="792">
                <a:moveTo>
                  <a:pt x="88" y="696"/>
                </a:moveTo>
                <a:lnTo>
                  <a:pt x="88" y="0"/>
                </a:lnTo>
                <a:lnTo>
                  <a:pt x="0" y="0"/>
                </a:lnTo>
                <a:lnTo>
                  <a:pt x="0" y="792"/>
                </a:lnTo>
                <a:lnTo>
                  <a:pt x="2320" y="792"/>
                </a:lnTo>
                <a:lnTo>
                  <a:pt x="2320" y="696"/>
                </a:lnTo>
                <a:lnTo>
                  <a:pt x="88" y="69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7999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gray">
          <a:xfrm>
            <a:off x="1143000" y="4005064"/>
            <a:ext cx="155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0">
              <a:spcBef>
                <a:spcPct val="50000"/>
              </a:spcBef>
              <a:buClr>
                <a:srgbClr val="1F3F5F"/>
              </a:buClr>
              <a:buFontTx/>
              <a:buChar char="•"/>
            </a:pPr>
            <a:r>
              <a:rPr lang="zh-TW" altLang="en-US" b="1" dirty="0" smtClean="0">
                <a:ea typeface="新細明體" charset="-120"/>
              </a:rPr>
              <a:t> </a:t>
            </a:r>
            <a:r>
              <a:rPr lang="en-US" altLang="zh-TW" b="1" dirty="0" smtClean="0">
                <a:ea typeface="新細明體" charset="-120"/>
              </a:rPr>
              <a:t>2016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ea typeface="新細明體" charset="-120"/>
              </a:rPr>
              <a:t>6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AutoShape 10"/>
          <p:cNvSpPr>
            <a:spLocks noChangeArrowheads="1"/>
          </p:cNvSpPr>
          <p:nvPr/>
        </p:nvSpPr>
        <p:spPr bwMode="gray">
          <a:xfrm>
            <a:off x="1266825" y="4629721"/>
            <a:ext cx="6429375" cy="12954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8900000" scaled="1"/>
          </a:gradFill>
          <a:ln w="9525">
            <a:noFill/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303200" prstMaterial="legacyMatte">
            <a:bevelT w="13500" h="13500" prst="angle"/>
            <a:bevelB w="13500" h="13500" prst="angle"/>
            <a:extrusionClr>
              <a:schemeClr val="tx1">
                <a:lumMod val="50000"/>
                <a:lumOff val="50000"/>
              </a:schemeClr>
            </a:extrusionClr>
          </a:sp3d>
        </p:spPr>
        <p:txBody>
          <a:bodyPr wrap="none" anchor="ctr">
            <a:flatTx/>
          </a:bodyPr>
          <a:lstStyle/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澳洲密碼學家</a:t>
            </a:r>
            <a:r>
              <a:rPr lang="en-US" altLang="zh-TW" sz="2000" b="1" dirty="0">
                <a:solidFill>
                  <a:schemeClr val="bg1"/>
                </a:solidFill>
                <a:latin typeface="+mj-ea"/>
                <a:ea typeface="+mj-ea"/>
              </a:rPr>
              <a:t>Craig Wright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公開第一筆交易紀</a:t>
            </a:r>
            <a:endParaRPr lang="en-US" altLang="zh-TW" sz="20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 eaLnBrk="0" hangingPunct="0"/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錄，說</a:t>
            </a:r>
            <a:r>
              <a:rPr lang="zh-TW" altLang="en-US" sz="2000" b="1" dirty="0">
                <a:solidFill>
                  <a:schemeClr val="bg1"/>
                </a:solidFill>
                <a:latin typeface="+mj-ea"/>
                <a:ea typeface="+mj-ea"/>
              </a:rPr>
              <a:t>自己就是中本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聰</a:t>
            </a:r>
            <a:r>
              <a:rPr lang="zh-TW" altLang="en-US" sz="2000" b="1" dirty="0" smtClean="0">
                <a:solidFill>
                  <a:schemeClr val="bg1"/>
                </a:solidFill>
                <a:latin typeface="+mj-ea"/>
                <a:ea typeface="+mj-ea"/>
              </a:rPr>
              <a:t>。                                     </a:t>
            </a:r>
            <a:endParaRPr lang="zh-TW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069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時光機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20688"/>
            <a:ext cx="76200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346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比特幣的交易運作原理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深入淺出</a:t>
            </a:r>
          </a:p>
        </p:txBody>
      </p:sp>
    </p:spTree>
    <p:extLst>
      <p:ext uri="{BB962C8B-B14F-4D97-AF65-F5344CB8AC3E}">
        <p14:creationId xmlns:p14="http://schemas.microsoft.com/office/powerpoint/2010/main" val="24830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傳統的交易方式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3528" y="2128498"/>
            <a:ext cx="8592909" cy="4217046"/>
            <a:chOff x="323528" y="2128498"/>
            <a:chExt cx="8592909" cy="4217046"/>
          </a:xfrm>
        </p:grpSpPr>
        <p:grpSp>
          <p:nvGrpSpPr>
            <p:cNvPr id="3" name="群組 2"/>
            <p:cNvGrpSpPr/>
            <p:nvPr/>
          </p:nvGrpSpPr>
          <p:grpSpPr>
            <a:xfrm>
              <a:off x="323528" y="4252446"/>
              <a:ext cx="2095500" cy="1724665"/>
              <a:chOff x="323528" y="4252446"/>
              <a:chExt cx="2095500" cy="1724665"/>
            </a:xfrm>
          </p:grpSpPr>
          <p:pic>
            <p:nvPicPr>
              <p:cNvPr id="2050" name="Picture 2" descr="相關圖片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653136"/>
                <a:ext cx="2095500" cy="1323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文字方塊 16"/>
              <p:cNvSpPr txBox="1"/>
              <p:nvPr/>
            </p:nvSpPr>
            <p:spPr>
              <a:xfrm>
                <a:off x="323528" y="4252446"/>
                <a:ext cx="17187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Edwin</a:t>
                </a:r>
                <a:r>
                  <a:rPr lang="zh-TW" altLang="en-US" dirty="0" smtClean="0"/>
                  <a:t>的銀行卡</a:t>
                </a:r>
                <a:endParaRPr lang="zh-TW" altLang="en-US" dirty="0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>
              <a:off x="6834857" y="4671750"/>
              <a:ext cx="2081580" cy="1673794"/>
              <a:chOff x="6834857" y="4671750"/>
              <a:chExt cx="2081580" cy="1673794"/>
            </a:xfrm>
          </p:grpSpPr>
          <p:pic>
            <p:nvPicPr>
              <p:cNvPr id="2052" name="Picture 4" descr="「金融卡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857" y="4671750"/>
                <a:ext cx="2080650" cy="1305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字方塊 19"/>
              <p:cNvSpPr txBox="1"/>
              <p:nvPr/>
            </p:nvSpPr>
            <p:spPr>
              <a:xfrm>
                <a:off x="7308304" y="5976212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/>
                  <a:t>Jerry</a:t>
                </a:r>
                <a:r>
                  <a:rPr lang="zh-TW" altLang="en-US" dirty="0"/>
                  <a:t>的銀行卡</a:t>
                </a:r>
              </a:p>
            </p:txBody>
          </p:sp>
        </p:grpSp>
        <p:grpSp>
          <p:nvGrpSpPr>
            <p:cNvPr id="9" name="群組 8"/>
            <p:cNvGrpSpPr/>
            <p:nvPr/>
          </p:nvGrpSpPr>
          <p:grpSpPr>
            <a:xfrm>
              <a:off x="1727684" y="2128498"/>
              <a:ext cx="5652628" cy="4070445"/>
              <a:chOff x="1727684" y="2128498"/>
              <a:chExt cx="5652628" cy="407044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727684" y="2128498"/>
                <a:ext cx="1219200" cy="1665477"/>
                <a:chOff x="1815330" y="2924943"/>
                <a:chExt cx="1219200" cy="1665477"/>
              </a:xfrm>
            </p:grpSpPr>
            <p:pic>
              <p:nvPicPr>
                <p:cNvPr id="27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5330" y="2924943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文字方塊 27"/>
                <p:cNvSpPr txBox="1"/>
                <p:nvPr/>
              </p:nvSpPr>
              <p:spPr>
                <a:xfrm>
                  <a:off x="1870932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匯出銀行</a:t>
                  </a:r>
                  <a:endParaRPr lang="zh-TW" altLang="en-US" dirty="0"/>
                </a:p>
              </p:txBody>
            </p:sp>
          </p:grpSp>
          <p:grpSp>
            <p:nvGrpSpPr>
              <p:cNvPr id="11" name="群組 10"/>
              <p:cNvGrpSpPr/>
              <p:nvPr/>
            </p:nvGrpSpPr>
            <p:grpSpPr>
              <a:xfrm>
                <a:off x="6161112" y="2128499"/>
                <a:ext cx="1219200" cy="1665476"/>
                <a:chOff x="5919786" y="2924944"/>
                <a:chExt cx="1219200" cy="1665476"/>
              </a:xfrm>
            </p:grpSpPr>
            <p:pic>
              <p:nvPicPr>
                <p:cNvPr id="25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19786" y="2924944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文字方塊 25"/>
                <p:cNvSpPr txBox="1"/>
                <p:nvPr/>
              </p:nvSpPr>
              <p:spPr>
                <a:xfrm>
                  <a:off x="5975388" y="422108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匯入銀行</a:t>
                  </a:r>
                  <a:endParaRPr lang="zh-TW" altLang="en-US" dirty="0"/>
                </a:p>
              </p:txBody>
            </p:sp>
          </p:grpSp>
          <p:grpSp>
            <p:nvGrpSpPr>
              <p:cNvPr id="12" name="群組 11"/>
              <p:cNvGrpSpPr/>
              <p:nvPr/>
            </p:nvGrpSpPr>
            <p:grpSpPr>
              <a:xfrm>
                <a:off x="3859140" y="2128499"/>
                <a:ext cx="1383794" cy="1666469"/>
                <a:chOff x="3751128" y="2924944"/>
                <a:chExt cx="1383794" cy="1666469"/>
              </a:xfrm>
            </p:grpSpPr>
            <p:pic>
              <p:nvPicPr>
                <p:cNvPr id="23" name="Picture 6" descr="相關圖片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128" y="2924944"/>
                  <a:ext cx="1383794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文字方塊 23"/>
                <p:cNvSpPr txBox="1"/>
                <p:nvPr/>
              </p:nvSpPr>
              <p:spPr>
                <a:xfrm>
                  <a:off x="3889027" y="42220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財經公司</a:t>
                  </a:r>
                  <a:endParaRPr lang="zh-TW" altLang="en-US" dirty="0"/>
                </a:p>
              </p:txBody>
            </p:sp>
          </p:grpSp>
          <p:grpSp>
            <p:nvGrpSpPr>
              <p:cNvPr id="14" name="群組 13"/>
              <p:cNvGrpSpPr/>
              <p:nvPr/>
            </p:nvGrpSpPr>
            <p:grpSpPr>
              <a:xfrm>
                <a:off x="3941437" y="4610410"/>
                <a:ext cx="1219200" cy="1588533"/>
                <a:chOff x="3833425" y="4874095"/>
                <a:chExt cx="1219200" cy="1588533"/>
              </a:xfrm>
            </p:grpSpPr>
            <p:pic>
              <p:nvPicPr>
                <p:cNvPr id="21" name="Picture 2" descr="bank, cash, finance, money, payment icon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3425" y="4874095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字方塊 21"/>
                <p:cNvSpPr txBox="1"/>
                <p:nvPr/>
              </p:nvSpPr>
              <p:spPr>
                <a:xfrm>
                  <a:off x="3889027" y="6093296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 smtClean="0"/>
                    <a:t>清算銀行</a:t>
                  </a:r>
                  <a:endParaRPr lang="zh-TW" altLang="en-US" dirty="0"/>
                </a:p>
              </p:txBody>
            </p:sp>
          </p:grpSp>
          <p:sp>
            <p:nvSpPr>
              <p:cNvPr id="15" name="左-右雙向箭號 14"/>
              <p:cNvSpPr/>
              <p:nvPr/>
            </p:nvSpPr>
            <p:spPr>
              <a:xfrm>
                <a:off x="3067052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左-右雙向箭號 15"/>
              <p:cNvSpPr/>
              <p:nvPr/>
            </p:nvSpPr>
            <p:spPr>
              <a:xfrm>
                <a:off x="5242934" y="2486071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左-右雙向箭號 18"/>
              <p:cNvSpPr/>
              <p:nvPr/>
            </p:nvSpPr>
            <p:spPr>
              <a:xfrm rot="5400000">
                <a:off x="4154993" y="3928699"/>
                <a:ext cx="792088" cy="504056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53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假設</a:t>
            </a:r>
            <a:r>
              <a:rPr lang="en-US" altLang="zh-TW" dirty="0"/>
              <a:t>Edwin</a:t>
            </a:r>
            <a:r>
              <a:rPr lang="zh-TW" altLang="en-US" dirty="0"/>
              <a:t>想轉</a:t>
            </a:r>
            <a:r>
              <a:rPr lang="en-US" altLang="zh-TW" dirty="0"/>
              <a:t>10</a:t>
            </a:r>
            <a:r>
              <a:rPr lang="zh-TW" altLang="en-US" dirty="0"/>
              <a:t>塊錢給</a:t>
            </a:r>
            <a:r>
              <a:rPr lang="en-US" altLang="zh-TW" dirty="0"/>
              <a:t>Jerry</a:t>
            </a:r>
          </a:p>
          <a:p>
            <a:pPr lvl="1"/>
            <a:r>
              <a:rPr lang="en-US" altLang="zh-TW" dirty="0"/>
              <a:t>Edwin</a:t>
            </a:r>
          </a:p>
          <a:p>
            <a:pPr lvl="2"/>
            <a:r>
              <a:rPr lang="zh-TW" altLang="en-US" dirty="0"/>
              <a:t>確定轉出帳號</a:t>
            </a:r>
            <a:endParaRPr lang="en-US" altLang="zh-TW" dirty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/>
          </a:p>
          <a:p>
            <a:pPr lvl="2"/>
            <a:r>
              <a:rPr lang="zh-TW" altLang="en-US" dirty="0"/>
              <a:t>帳號餘額要夠</a:t>
            </a:r>
            <a:endParaRPr lang="en-US" altLang="zh-TW" dirty="0"/>
          </a:p>
          <a:p>
            <a:pPr lvl="2"/>
            <a:r>
              <a:rPr lang="zh-TW" altLang="en-US" dirty="0"/>
              <a:t>輸入帳號時不能手殘</a:t>
            </a:r>
            <a:endParaRPr lang="en-US" altLang="zh-TW" dirty="0"/>
          </a:p>
          <a:p>
            <a:pPr lvl="2"/>
            <a:r>
              <a:rPr lang="zh-TW" altLang="en-US" dirty="0"/>
              <a:t>可能要承受跨行轉帳手續費</a:t>
            </a:r>
            <a:endParaRPr lang="en-US" altLang="zh-TW" dirty="0"/>
          </a:p>
          <a:p>
            <a:pPr lvl="2"/>
            <a:r>
              <a:rPr lang="zh-TW" altLang="en-US" dirty="0"/>
              <a:t>按下轉出</a:t>
            </a:r>
            <a:endParaRPr lang="en-US" altLang="zh-TW" dirty="0"/>
          </a:p>
          <a:p>
            <a:pPr lvl="1"/>
            <a:r>
              <a:rPr lang="zh-TW" altLang="en-US" dirty="0"/>
              <a:t>清算銀行</a:t>
            </a:r>
            <a:r>
              <a:rPr lang="en-US" altLang="zh-TW" dirty="0"/>
              <a:t>(</a:t>
            </a:r>
            <a:r>
              <a:rPr lang="zh-TW" altLang="en-US" dirty="0"/>
              <a:t>每天下午三點</a:t>
            </a:r>
            <a:r>
              <a:rPr lang="en-US" altLang="zh-TW" dirty="0"/>
              <a:t>~</a:t>
            </a:r>
            <a:r>
              <a:rPr lang="zh-TW" altLang="en-US" dirty="0"/>
              <a:t>三點半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/>
              <a:t>所在的銀行和</a:t>
            </a:r>
            <a:r>
              <a:rPr lang="en-US" altLang="zh-TW" dirty="0"/>
              <a:t>Jerry</a:t>
            </a:r>
            <a:r>
              <a:rPr lang="zh-TW" altLang="en-US" dirty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/>
              <a:t>Jerry</a:t>
            </a:r>
          </a:p>
          <a:p>
            <a:pPr lvl="2"/>
            <a:r>
              <a:rPr lang="zh-TW" altLang="en-US" dirty="0"/>
              <a:t>坐著等錢</a:t>
            </a:r>
            <a:r>
              <a:rPr lang="zh-TW" altLang="en-US" dirty="0" smtClean="0"/>
              <a:t>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所約定的帳號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確定轉出帳號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必須輸入正確的</a:t>
            </a:r>
            <a:r>
              <a:rPr lang="zh-TW" altLang="en-US" dirty="0" smtClean="0">
                <a:solidFill>
                  <a:srgbClr val="FF0000"/>
                </a:solidFill>
              </a:rPr>
              <a:t>密碼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帳號餘額要夠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輸入帳號時不能手殘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可能要承受跨行轉帳手續費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按下轉出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 smtClean="0"/>
              <a:t>確認是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所發出的交易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所在的銀行做清算，確認兩間銀行的餘額</a:t>
            </a:r>
            <a:endParaRPr lang="en-US" altLang="zh-TW" dirty="0"/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比特幣地址</a:t>
            </a:r>
          </a:p>
        </p:txBody>
      </p:sp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827584" y="1700808"/>
            <a:ext cx="4149229" cy="4114205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6667"/>
                  <a:invGamma/>
                  <a:alpha val="12000"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  <a:alpha val="12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170346" y="2040677"/>
            <a:ext cx="3463704" cy="3434466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3529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635896" y="1844824"/>
            <a:ext cx="3887489" cy="61354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由密鑰產生器與密碼產生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3995936" y="2657321"/>
            <a:ext cx="3845321" cy="59962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>
                <a:latin typeface="+mn-ea"/>
              </a:rPr>
              <a:t> </a:t>
            </a:r>
            <a:r>
              <a:rPr lang="en-US" altLang="zh-TW" sz="2000" b="1" dirty="0">
                <a:latin typeface="+mn-ea"/>
              </a:rPr>
              <a:t>27 </a:t>
            </a:r>
            <a:r>
              <a:rPr lang="zh-TW" altLang="en-US" sz="2000" b="1" dirty="0">
                <a:latin typeface="+mn-ea"/>
              </a:rPr>
              <a:t>到 </a:t>
            </a:r>
            <a:r>
              <a:rPr lang="en-US" altLang="zh-TW" sz="2000" b="1" dirty="0">
                <a:latin typeface="+mn-ea"/>
              </a:rPr>
              <a:t>34 </a:t>
            </a:r>
            <a:r>
              <a:rPr lang="zh-TW" altLang="en-US" sz="2000" b="1" dirty="0" smtClean="0">
                <a:latin typeface="+mn-ea"/>
              </a:rPr>
              <a:t>個英文和數字組成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283968" y="3455901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存放你的比特幣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95936" y="4242153"/>
            <a:ext cx="3888432" cy="64407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CBFEAE"/>
              </a:gs>
              <a:gs pos="100000">
                <a:srgbClr val="CBFEAE">
                  <a:gamma/>
                  <a:tint val="5882"/>
                  <a:invGamma/>
                </a:srgb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TW" sz="2000" b="1" dirty="0" smtClean="0"/>
              <a:t>3BTyZKRtRtBN6fdzu6TW…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36073" y="3342412"/>
            <a:ext cx="153225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 eaLnBrk="0" hangingPunct="0"/>
            <a:r>
              <a:rPr lang="zh-TW" altLang="en-US" sz="4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地址</a:t>
            </a:r>
            <a:endParaRPr lang="en-US" altLang="zh-TW" sz="48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3635895" y="5085184"/>
            <a:ext cx="3866653" cy="5873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5882"/>
                  <a:invGamma/>
                </a:schemeClr>
              </a:gs>
            </a:gsLst>
            <a:lin ang="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2000" b="1" dirty="0" smtClean="0">
                <a:solidFill>
                  <a:srgbClr val="000000"/>
                </a:solidFill>
                <a:latin typeface="+mn-ea"/>
              </a:rPr>
              <a:t>等於銀行帳號</a:t>
            </a:r>
            <a:endParaRPr lang="en-US" altLang="zh-TW" sz="2000" b="1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260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準備轉出比特幣</a:t>
            </a:r>
            <a:endParaRPr lang="zh-TW" altLang="en-US" dirty="0"/>
          </a:p>
        </p:txBody>
      </p:sp>
      <p:grpSp>
        <p:nvGrpSpPr>
          <p:cNvPr id="53" name="Group 3"/>
          <p:cNvGrpSpPr>
            <a:grpSpLocks/>
          </p:cNvGrpSpPr>
          <p:nvPr/>
        </p:nvGrpSpPr>
        <p:grpSpPr bwMode="auto">
          <a:xfrm>
            <a:off x="0" y="2811507"/>
            <a:ext cx="9035480" cy="140499"/>
            <a:chOff x="0" y="1896"/>
            <a:chExt cx="5760" cy="120"/>
          </a:xfrm>
        </p:grpSpPr>
        <p:sp>
          <p:nvSpPr>
            <p:cNvPr id="145" name="Rectangle 4"/>
            <p:cNvSpPr>
              <a:spLocks noChangeArrowheads="1"/>
            </p:cNvSpPr>
            <p:nvPr/>
          </p:nvSpPr>
          <p:spPr bwMode="gray">
            <a:xfrm>
              <a:off x="0" y="1896"/>
              <a:ext cx="5760" cy="4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6" name="Rectangle 5"/>
            <p:cNvSpPr>
              <a:spLocks noChangeArrowheads="1"/>
            </p:cNvSpPr>
            <p:nvPr/>
          </p:nvSpPr>
          <p:spPr bwMode="gray">
            <a:xfrm>
              <a:off x="0" y="1942"/>
              <a:ext cx="5760" cy="74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54" name="Group 93"/>
          <p:cNvGrpSpPr>
            <a:grpSpLocks/>
          </p:cNvGrpSpPr>
          <p:nvPr/>
        </p:nvGrpSpPr>
        <p:grpSpPr bwMode="auto">
          <a:xfrm>
            <a:off x="762000" y="2277318"/>
            <a:ext cx="1712913" cy="3190875"/>
            <a:chOff x="480" y="1692"/>
            <a:chExt cx="1079" cy="2010"/>
          </a:xfrm>
        </p:grpSpPr>
        <p:grpSp>
          <p:nvGrpSpPr>
            <p:cNvPr id="125" name="Group 59"/>
            <p:cNvGrpSpPr>
              <a:grpSpLocks/>
            </p:cNvGrpSpPr>
            <p:nvPr/>
          </p:nvGrpSpPr>
          <p:grpSpPr bwMode="auto">
            <a:xfrm rot="3877067">
              <a:off x="573" y="2715"/>
              <a:ext cx="1432" cy="541"/>
              <a:chOff x="2290" y="2725"/>
              <a:chExt cx="1832" cy="713"/>
            </a:xfrm>
          </p:grpSpPr>
          <p:grpSp>
            <p:nvGrpSpPr>
              <p:cNvPr id="139" name="Group 60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43" name="Freeform 6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4" name="Freeform 6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40" name="Group 63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41" name="Freeform 64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42" name="Freeform 65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26" name="Group 66"/>
            <p:cNvGrpSpPr>
              <a:grpSpLocks/>
            </p:cNvGrpSpPr>
            <p:nvPr/>
          </p:nvGrpSpPr>
          <p:grpSpPr bwMode="auto">
            <a:xfrm>
              <a:off x="480" y="1692"/>
              <a:ext cx="799" cy="824"/>
              <a:chOff x="2789" y="1625"/>
              <a:chExt cx="907" cy="907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1" name="Oval 69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2" name="Oval 70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33" name="Oval 71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34" name="Group 72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35" name="Oval 73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6" name="Oval 74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7" name="Oval 75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38" name="Oval 76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27" name="Text Box 77"/>
            <p:cNvSpPr txBox="1">
              <a:spLocks noChangeArrowheads="1"/>
            </p:cNvSpPr>
            <p:nvPr/>
          </p:nvSpPr>
          <p:spPr bwMode="gray">
            <a:xfrm rot="3925970">
              <a:off x="894" y="2816"/>
              <a:ext cx="504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餘額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Group 94"/>
          <p:cNvGrpSpPr>
            <a:grpSpLocks/>
          </p:cNvGrpSpPr>
          <p:nvPr/>
        </p:nvGrpSpPr>
        <p:grpSpPr bwMode="auto">
          <a:xfrm>
            <a:off x="2509838" y="2277318"/>
            <a:ext cx="1711325" cy="3190875"/>
            <a:chOff x="1581" y="1692"/>
            <a:chExt cx="1078" cy="2010"/>
          </a:xfrm>
        </p:grpSpPr>
        <p:grpSp>
          <p:nvGrpSpPr>
            <p:cNvPr id="105" name="Group 41"/>
            <p:cNvGrpSpPr>
              <a:grpSpLocks/>
            </p:cNvGrpSpPr>
            <p:nvPr/>
          </p:nvGrpSpPr>
          <p:grpSpPr bwMode="auto">
            <a:xfrm rot="3877067">
              <a:off x="1673" y="2715"/>
              <a:ext cx="1432" cy="541"/>
              <a:chOff x="2290" y="2725"/>
              <a:chExt cx="1832" cy="713"/>
            </a:xfrm>
          </p:grpSpPr>
          <p:grpSp>
            <p:nvGrpSpPr>
              <p:cNvPr id="119" name="Group 42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23" name="Freeform 43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4" name="Freeform 44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20" name="Group 45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21" name="Freeform 4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22" name="Freeform 4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106" name="Group 48"/>
            <p:cNvGrpSpPr>
              <a:grpSpLocks/>
            </p:cNvGrpSpPr>
            <p:nvPr/>
          </p:nvGrpSpPr>
          <p:grpSpPr bwMode="auto">
            <a:xfrm>
              <a:off x="1581" y="1692"/>
              <a:ext cx="799" cy="824"/>
              <a:chOff x="2789" y="1625"/>
              <a:chExt cx="907" cy="907"/>
            </a:xfrm>
          </p:grpSpPr>
          <p:sp>
            <p:nvSpPr>
              <p:cNvPr id="109" name="Oval 49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0" name="Oval 50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1" name="Oval 51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113" name="Oval 53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114" name="Group 54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115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6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7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118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107" name="Text Box 79"/>
            <p:cNvSpPr txBox="1">
              <a:spLocks noChangeArrowheads="1"/>
            </p:cNvSpPr>
            <p:nvPr/>
          </p:nvSpPr>
          <p:spPr bwMode="gray">
            <a:xfrm rot="3925970">
              <a:off x="1778" y="2816"/>
              <a:ext cx="89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對方地址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6" name="Group 95"/>
          <p:cNvGrpSpPr>
            <a:grpSpLocks/>
          </p:cNvGrpSpPr>
          <p:nvPr/>
        </p:nvGrpSpPr>
        <p:grpSpPr bwMode="auto">
          <a:xfrm>
            <a:off x="4313238" y="2277318"/>
            <a:ext cx="1712913" cy="3190875"/>
            <a:chOff x="2717" y="1692"/>
            <a:chExt cx="1079" cy="2010"/>
          </a:xfrm>
        </p:grpSpPr>
        <p:grpSp>
          <p:nvGrpSpPr>
            <p:cNvPr id="85" name="Group 6"/>
            <p:cNvGrpSpPr>
              <a:grpSpLocks/>
            </p:cNvGrpSpPr>
            <p:nvPr/>
          </p:nvGrpSpPr>
          <p:grpSpPr bwMode="auto">
            <a:xfrm rot="3877067">
              <a:off x="2810" y="2715"/>
              <a:ext cx="1432" cy="541"/>
              <a:chOff x="2290" y="2725"/>
              <a:chExt cx="1832" cy="713"/>
            </a:xfrm>
          </p:grpSpPr>
          <p:grpSp>
            <p:nvGrpSpPr>
              <p:cNvPr id="99" name="Group 7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103" name="Freeform 8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087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4" name="Freeform 9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100" name="Group 10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101" name="Freeform 11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98B5B6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02" name="Freeform 12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2717" y="1692"/>
              <a:ext cx="800" cy="824"/>
              <a:chOff x="2789" y="1625"/>
              <a:chExt cx="907" cy="907"/>
            </a:xfrm>
          </p:grpSpPr>
          <p:sp>
            <p:nvSpPr>
              <p:cNvPr id="89" name="Oval 14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tint val="0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tint val="0"/>
                      <a:invGamma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0" name="Oval 15"/>
              <p:cNvSpPr>
                <a:spLocks noChangeArrowheads="1"/>
              </p:cNvSpPr>
              <p:nvPr/>
            </p:nvSpPr>
            <p:spPr bwMode="gray">
              <a:xfrm>
                <a:off x="2789" y="1625"/>
                <a:ext cx="907" cy="907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alpha val="32001"/>
                    </a:srgbClr>
                  </a:gs>
                  <a:gs pos="100000">
                    <a:srgbClr val="83A6A7">
                      <a:gamma/>
                      <a:shade val="0"/>
                      <a:invGamma/>
                      <a:alpha val="89999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1" name="Oval 16"/>
              <p:cNvSpPr>
                <a:spLocks noChangeArrowheads="1"/>
              </p:cNvSpPr>
              <p:nvPr/>
            </p:nvSpPr>
            <p:spPr bwMode="gray">
              <a:xfrm>
                <a:off x="2849" y="1684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54118"/>
                      <a:invGamma/>
                    </a:srgbClr>
                  </a:gs>
                  <a:gs pos="50000">
                    <a:srgbClr val="83A6A7"/>
                  </a:gs>
                  <a:gs pos="100000">
                    <a:srgbClr val="83A6A7">
                      <a:gamma/>
                      <a:shade val="54118"/>
                      <a:invGamma/>
                    </a:srgbClr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2" name="Oval 17"/>
              <p:cNvSpPr>
                <a:spLocks noChangeArrowheads="1"/>
              </p:cNvSpPr>
              <p:nvPr/>
            </p:nvSpPr>
            <p:spPr bwMode="gray">
              <a:xfrm>
                <a:off x="2849" y="1686"/>
                <a:ext cx="787" cy="788"/>
              </a:xfrm>
              <a:prstGeom prst="ellipse">
                <a:avLst/>
              </a:prstGeom>
              <a:gradFill rotWithShape="1">
                <a:gsLst>
                  <a:gs pos="0">
                    <a:srgbClr val="83A6A7">
                      <a:gamma/>
                      <a:shade val="63529"/>
                      <a:invGamma/>
                    </a:srgbClr>
                  </a:gs>
                  <a:gs pos="100000">
                    <a:srgbClr val="83A6A7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sp>
            <p:nvSpPr>
              <p:cNvPr id="93" name="Oval 18"/>
              <p:cNvSpPr>
                <a:spLocks noChangeArrowheads="1"/>
              </p:cNvSpPr>
              <p:nvPr/>
            </p:nvSpPr>
            <p:spPr bwMode="gray">
              <a:xfrm>
                <a:off x="2888" y="1724"/>
                <a:ext cx="709" cy="709"/>
              </a:xfrm>
              <a:prstGeom prst="ellipse">
                <a:avLst/>
              </a:prstGeom>
              <a:solidFill>
                <a:srgbClr val="000000"/>
              </a:soli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TW" altLang="en-US"/>
              </a:p>
            </p:txBody>
          </p:sp>
          <p:grpSp>
            <p:nvGrpSpPr>
              <p:cNvPr id="94" name="Group 19"/>
              <p:cNvGrpSpPr>
                <a:grpSpLocks/>
              </p:cNvGrpSpPr>
              <p:nvPr/>
            </p:nvGrpSpPr>
            <p:grpSpPr bwMode="auto">
              <a:xfrm>
                <a:off x="2899" y="1735"/>
                <a:ext cx="687" cy="688"/>
                <a:chOff x="4166" y="1706"/>
                <a:chExt cx="1252" cy="1252"/>
              </a:xfrm>
            </p:grpSpPr>
            <p:sp>
              <p:nvSpPr>
                <p:cNvPr id="95" name="Oval 2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46275"/>
                        <a:invGamma/>
                      </a:srgbClr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6" name="Oval 2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D6E1E2">
                        <a:gamma/>
                        <a:tint val="34902"/>
                        <a:invGamma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7" name="Oval 2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shade val="79216"/>
                        <a:invGamma/>
                      </a:srgbClr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  <p:sp>
              <p:nvSpPr>
                <p:cNvPr id="98" name="Oval 2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gamma/>
                        <a:tint val="0"/>
                        <a:invGamma/>
                      </a:srgbClr>
                    </a:gs>
                    <a:gs pos="100000">
                      <a:srgbClr val="D6E1E2">
                        <a:alpha val="3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87" name="Text Box 81"/>
            <p:cNvSpPr txBox="1">
              <a:spLocks noChangeArrowheads="1"/>
            </p:cNvSpPr>
            <p:nvPr/>
          </p:nvSpPr>
          <p:spPr bwMode="gray">
            <a:xfrm rot="3925970">
              <a:off x="3021" y="2816"/>
              <a:ext cx="69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手續費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7" name="Group 96"/>
          <p:cNvGrpSpPr>
            <a:grpSpLocks/>
          </p:cNvGrpSpPr>
          <p:nvPr/>
        </p:nvGrpSpPr>
        <p:grpSpPr bwMode="auto">
          <a:xfrm>
            <a:off x="6089650" y="2132856"/>
            <a:ext cx="1903413" cy="3402013"/>
            <a:chOff x="3836" y="1601"/>
            <a:chExt cx="1199" cy="2143"/>
          </a:xfrm>
        </p:grpSpPr>
        <p:grpSp>
          <p:nvGrpSpPr>
            <p:cNvPr id="66" name="Group 24"/>
            <p:cNvGrpSpPr>
              <a:grpSpLocks/>
            </p:cNvGrpSpPr>
            <p:nvPr/>
          </p:nvGrpSpPr>
          <p:grpSpPr bwMode="auto">
            <a:xfrm rot="3877067">
              <a:off x="4049" y="2757"/>
              <a:ext cx="1432" cy="541"/>
              <a:chOff x="2290" y="2725"/>
              <a:chExt cx="1832" cy="713"/>
            </a:xfrm>
          </p:grpSpPr>
          <p:grpSp>
            <p:nvGrpSpPr>
              <p:cNvPr id="79" name="Group 25"/>
              <p:cNvGrpSpPr>
                <a:grpSpLocks/>
              </p:cNvGrpSpPr>
              <p:nvPr/>
            </p:nvGrpSpPr>
            <p:grpSpPr bwMode="auto">
              <a:xfrm>
                <a:off x="2290" y="3030"/>
                <a:ext cx="1832" cy="408"/>
                <a:chOff x="2290" y="3030"/>
                <a:chExt cx="1832" cy="408"/>
              </a:xfrm>
            </p:grpSpPr>
            <p:sp>
              <p:nvSpPr>
                <p:cNvPr id="83" name="Freeform 26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4" name="Freeform 27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  <p:grpSp>
            <p:nvGrpSpPr>
              <p:cNvPr id="80" name="Group 28"/>
              <p:cNvGrpSpPr>
                <a:grpSpLocks/>
              </p:cNvGrpSpPr>
              <p:nvPr/>
            </p:nvGrpSpPr>
            <p:grpSpPr bwMode="auto">
              <a:xfrm flipV="1">
                <a:off x="2290" y="2725"/>
                <a:ext cx="1406" cy="313"/>
                <a:chOff x="2290" y="3030"/>
                <a:chExt cx="1832" cy="408"/>
              </a:xfrm>
            </p:grpSpPr>
            <p:sp>
              <p:nvSpPr>
                <p:cNvPr id="81" name="Freeform 29"/>
                <p:cNvSpPr>
                  <a:spLocks/>
                </p:cNvSpPr>
                <p:nvPr/>
              </p:nvSpPr>
              <p:spPr bwMode="gray">
                <a:xfrm>
                  <a:off x="2290" y="3030"/>
                  <a:ext cx="1832" cy="408"/>
                </a:xfrm>
                <a:custGeom>
                  <a:avLst/>
                  <a:gdLst/>
                  <a:ahLst/>
                  <a:cxnLst>
                    <a:cxn ang="0">
                      <a:pos x="1832" y="32"/>
                    </a:cxn>
                    <a:cxn ang="0">
                      <a:pos x="1830" y="66"/>
                    </a:cxn>
                    <a:cxn ang="0">
                      <a:pos x="1814" y="128"/>
                    </a:cxn>
                    <a:cxn ang="0">
                      <a:pos x="1788" y="188"/>
                    </a:cxn>
                    <a:cxn ang="0">
                      <a:pos x="1754" y="240"/>
                    </a:cxn>
                    <a:cxn ang="0">
                      <a:pos x="1712" y="288"/>
                    </a:cxn>
                    <a:cxn ang="0">
                      <a:pos x="1664" y="330"/>
                    </a:cxn>
                    <a:cxn ang="0">
                      <a:pos x="1610" y="362"/>
                    </a:cxn>
                    <a:cxn ang="0">
                      <a:pos x="1550" y="388"/>
                    </a:cxn>
                    <a:cxn ang="0">
                      <a:pos x="1486" y="402"/>
                    </a:cxn>
                    <a:cxn ang="0">
                      <a:pos x="1418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1832" y="0"/>
                    </a:cxn>
                    <a:cxn ang="0">
                      <a:pos x="1832" y="32"/>
                    </a:cxn>
                    <a:cxn ang="0">
                      <a:pos x="1832" y="32"/>
                    </a:cxn>
                  </a:cxnLst>
                  <a:rect l="0" t="0" r="r" b="b"/>
                  <a:pathLst>
                    <a:path w="1832" h="408">
                      <a:moveTo>
                        <a:pt x="1832" y="32"/>
                      </a:moveTo>
                      <a:lnTo>
                        <a:pt x="1830" y="66"/>
                      </a:lnTo>
                      <a:lnTo>
                        <a:pt x="1814" y="128"/>
                      </a:lnTo>
                      <a:lnTo>
                        <a:pt x="1788" y="188"/>
                      </a:lnTo>
                      <a:lnTo>
                        <a:pt x="1754" y="240"/>
                      </a:lnTo>
                      <a:lnTo>
                        <a:pt x="1712" y="288"/>
                      </a:lnTo>
                      <a:lnTo>
                        <a:pt x="1664" y="330"/>
                      </a:lnTo>
                      <a:lnTo>
                        <a:pt x="1610" y="362"/>
                      </a:lnTo>
                      <a:lnTo>
                        <a:pt x="1550" y="388"/>
                      </a:lnTo>
                      <a:lnTo>
                        <a:pt x="1486" y="402"/>
                      </a:lnTo>
                      <a:lnTo>
                        <a:pt x="1418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lnTo>
                        <a:pt x="1832" y="0"/>
                      </a:lnTo>
                      <a:lnTo>
                        <a:pt x="1832" y="32"/>
                      </a:lnTo>
                      <a:lnTo>
                        <a:pt x="1832" y="32"/>
                      </a:lnTo>
                      <a:close/>
                    </a:path>
                  </a:pathLst>
                </a:custGeom>
                <a:solidFill>
                  <a:srgbClr val="6699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82" name="Freeform 30"/>
                <p:cNvSpPr>
                  <a:spLocks/>
                </p:cNvSpPr>
                <p:nvPr/>
              </p:nvSpPr>
              <p:spPr bwMode="gray">
                <a:xfrm>
                  <a:off x="3810" y="3058"/>
                  <a:ext cx="288" cy="334"/>
                </a:xfrm>
                <a:custGeom>
                  <a:avLst/>
                  <a:gdLst/>
                  <a:ahLst/>
                  <a:cxnLst>
                    <a:cxn ang="0">
                      <a:pos x="288" y="0"/>
                    </a:cxn>
                    <a:cxn ang="0">
                      <a:pos x="284" y="52"/>
                    </a:cxn>
                    <a:cxn ang="0">
                      <a:pos x="272" y="98"/>
                    </a:cxn>
                    <a:cxn ang="0">
                      <a:pos x="254" y="140"/>
                    </a:cxn>
                    <a:cxn ang="0">
                      <a:pos x="230" y="176"/>
                    </a:cxn>
                    <a:cxn ang="0">
                      <a:pos x="204" y="208"/>
                    </a:cxn>
                    <a:cxn ang="0">
                      <a:pos x="174" y="238"/>
                    </a:cxn>
                    <a:cxn ang="0">
                      <a:pos x="144" y="262"/>
                    </a:cxn>
                    <a:cxn ang="0">
                      <a:pos x="112" y="282"/>
                    </a:cxn>
                    <a:cxn ang="0">
                      <a:pos x="84" y="298"/>
                    </a:cxn>
                    <a:cxn ang="0">
                      <a:pos x="56" y="312"/>
                    </a:cxn>
                    <a:cxn ang="0">
                      <a:pos x="34" y="322"/>
                    </a:cxn>
                    <a:cxn ang="0">
                      <a:pos x="16" y="328"/>
                    </a:cxn>
                    <a:cxn ang="0">
                      <a:pos x="4" y="332"/>
                    </a:cxn>
                    <a:cxn ang="0">
                      <a:pos x="0" y="334"/>
                    </a:cxn>
                    <a:cxn ang="0">
                      <a:pos x="4" y="332"/>
                    </a:cxn>
                    <a:cxn ang="0">
                      <a:pos x="16" y="326"/>
                    </a:cxn>
                    <a:cxn ang="0">
                      <a:pos x="34" y="318"/>
                    </a:cxn>
                    <a:cxn ang="0">
                      <a:pos x="56" y="304"/>
                    </a:cxn>
                    <a:cxn ang="0">
                      <a:pos x="84" y="288"/>
                    </a:cxn>
                    <a:cxn ang="0">
                      <a:pos x="112" y="266"/>
                    </a:cxn>
                    <a:cxn ang="0">
                      <a:pos x="142" y="242"/>
                    </a:cxn>
                    <a:cxn ang="0">
                      <a:pos x="170" y="212"/>
                    </a:cxn>
                    <a:cxn ang="0">
                      <a:pos x="196" y="180"/>
                    </a:cxn>
                    <a:cxn ang="0">
                      <a:pos x="220" y="142"/>
                    </a:cxn>
                    <a:cxn ang="0">
                      <a:pos x="238" y="100"/>
                    </a:cxn>
                    <a:cxn ang="0">
                      <a:pos x="250" y="54"/>
                    </a:cxn>
                    <a:cxn ang="0">
                      <a:pos x="254" y="2"/>
                    </a:cxn>
                    <a:cxn ang="0">
                      <a:pos x="288" y="0"/>
                    </a:cxn>
                  </a:cxnLst>
                  <a:rect l="0" t="0" r="r" b="b"/>
                  <a:pathLst>
                    <a:path w="288" h="334">
                      <a:moveTo>
                        <a:pt x="288" y="0"/>
                      </a:moveTo>
                      <a:lnTo>
                        <a:pt x="284" y="52"/>
                      </a:lnTo>
                      <a:lnTo>
                        <a:pt x="272" y="98"/>
                      </a:lnTo>
                      <a:lnTo>
                        <a:pt x="254" y="140"/>
                      </a:lnTo>
                      <a:lnTo>
                        <a:pt x="230" y="176"/>
                      </a:lnTo>
                      <a:lnTo>
                        <a:pt x="204" y="208"/>
                      </a:lnTo>
                      <a:lnTo>
                        <a:pt x="174" y="238"/>
                      </a:lnTo>
                      <a:lnTo>
                        <a:pt x="144" y="262"/>
                      </a:lnTo>
                      <a:lnTo>
                        <a:pt x="112" y="282"/>
                      </a:lnTo>
                      <a:lnTo>
                        <a:pt x="84" y="298"/>
                      </a:lnTo>
                      <a:lnTo>
                        <a:pt x="56" y="312"/>
                      </a:lnTo>
                      <a:lnTo>
                        <a:pt x="34" y="322"/>
                      </a:lnTo>
                      <a:lnTo>
                        <a:pt x="16" y="328"/>
                      </a:lnTo>
                      <a:lnTo>
                        <a:pt x="4" y="332"/>
                      </a:lnTo>
                      <a:lnTo>
                        <a:pt x="0" y="334"/>
                      </a:lnTo>
                      <a:lnTo>
                        <a:pt x="4" y="332"/>
                      </a:lnTo>
                      <a:lnTo>
                        <a:pt x="16" y="326"/>
                      </a:lnTo>
                      <a:lnTo>
                        <a:pt x="34" y="318"/>
                      </a:lnTo>
                      <a:lnTo>
                        <a:pt x="56" y="304"/>
                      </a:lnTo>
                      <a:lnTo>
                        <a:pt x="84" y="288"/>
                      </a:lnTo>
                      <a:lnTo>
                        <a:pt x="112" y="266"/>
                      </a:lnTo>
                      <a:lnTo>
                        <a:pt x="142" y="242"/>
                      </a:lnTo>
                      <a:lnTo>
                        <a:pt x="170" y="212"/>
                      </a:lnTo>
                      <a:lnTo>
                        <a:pt x="196" y="180"/>
                      </a:lnTo>
                      <a:lnTo>
                        <a:pt x="220" y="142"/>
                      </a:lnTo>
                      <a:lnTo>
                        <a:pt x="238" y="100"/>
                      </a:lnTo>
                      <a:lnTo>
                        <a:pt x="250" y="54"/>
                      </a:lnTo>
                      <a:lnTo>
                        <a:pt x="254" y="2"/>
                      </a:lnTo>
                      <a:lnTo>
                        <a:pt x="288" y="0"/>
                      </a:lnTo>
                      <a:close/>
                    </a:path>
                  </a:pathLst>
                </a:custGeom>
                <a:solidFill>
                  <a:srgbClr val="FFFFFF">
                    <a:alpha val="49001"/>
                  </a:srgb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</p:grpSp>
        </p:grpSp>
        <p:sp>
          <p:nvSpPr>
            <p:cNvPr id="67" name="Oval 31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tint val="0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8" name="Oval 32"/>
            <p:cNvSpPr>
              <a:spLocks noChangeArrowheads="1"/>
            </p:cNvSpPr>
            <p:nvPr/>
          </p:nvSpPr>
          <p:spPr bwMode="gray">
            <a:xfrm>
              <a:off x="3836" y="1601"/>
              <a:ext cx="960" cy="98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alpha val="32001"/>
                  </a:srgbClr>
                </a:gs>
                <a:gs pos="100000">
                  <a:srgbClr val="3399FF">
                    <a:gamma/>
                    <a:shade val="0"/>
                    <a:invGamma/>
                    <a:alpha val="89999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69" name="Oval 33"/>
            <p:cNvSpPr>
              <a:spLocks noChangeArrowheads="1"/>
            </p:cNvSpPr>
            <p:nvPr/>
          </p:nvSpPr>
          <p:spPr bwMode="gray">
            <a:xfrm>
              <a:off x="3900" y="1666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54118"/>
                    <a:invGamma/>
                  </a:srgbClr>
                </a:gs>
                <a:gs pos="50000">
                  <a:srgbClr val="3399FF"/>
                </a:gs>
                <a:gs pos="100000">
                  <a:srgbClr val="3399FF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0" name="Oval 34"/>
            <p:cNvSpPr>
              <a:spLocks noChangeArrowheads="1"/>
            </p:cNvSpPr>
            <p:nvPr/>
          </p:nvSpPr>
          <p:spPr bwMode="gray">
            <a:xfrm>
              <a:off x="3901" y="1668"/>
              <a:ext cx="834" cy="858"/>
            </a:xfrm>
            <a:prstGeom prst="ellipse">
              <a:avLst/>
            </a:prstGeom>
            <a:gradFill rotWithShape="1">
              <a:gsLst>
                <a:gs pos="0">
                  <a:srgbClr val="3399FF">
                    <a:gamma/>
                    <a:shade val="63529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71" name="Oval 35"/>
            <p:cNvSpPr>
              <a:spLocks noChangeArrowheads="1"/>
            </p:cNvSpPr>
            <p:nvPr/>
          </p:nvSpPr>
          <p:spPr bwMode="gray">
            <a:xfrm>
              <a:off x="3941" y="1709"/>
              <a:ext cx="751" cy="772"/>
            </a:xfrm>
            <a:prstGeom prst="ellipse">
              <a:avLst/>
            </a:prstGeom>
            <a:solidFill>
              <a:srgbClr val="000000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72" name="Group 36"/>
            <p:cNvGrpSpPr>
              <a:grpSpLocks/>
            </p:cNvGrpSpPr>
            <p:nvPr/>
          </p:nvGrpSpPr>
          <p:grpSpPr bwMode="auto">
            <a:xfrm>
              <a:off x="3953" y="1721"/>
              <a:ext cx="728" cy="749"/>
              <a:chOff x="4166" y="1706"/>
              <a:chExt cx="1252" cy="1252"/>
            </a:xfrm>
          </p:grpSpPr>
          <p:sp>
            <p:nvSpPr>
              <p:cNvPr id="75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6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7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78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3" name="Text Box 83"/>
            <p:cNvSpPr txBox="1">
              <a:spLocks noChangeArrowheads="1"/>
            </p:cNvSpPr>
            <p:nvPr/>
          </p:nvSpPr>
          <p:spPr bwMode="gray">
            <a:xfrm rot="3925970">
              <a:off x="4076" y="2904"/>
              <a:ext cx="115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32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密鑰</a:t>
              </a:r>
              <a:r>
                <a:rPr lang="zh-TW" altLang="en-US" sz="3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簽章</a:t>
              </a:r>
              <a:endPara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7" name="文字方塊 146"/>
          <p:cNvSpPr txBox="1"/>
          <p:nvPr/>
        </p:nvSpPr>
        <p:spPr>
          <a:xfrm>
            <a:off x="1182071" y="2617414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1</a:t>
            </a:r>
            <a:endParaRPr lang="zh-TW" altLang="en-US" sz="3200" dirty="0"/>
          </a:p>
        </p:txBody>
      </p:sp>
      <p:sp>
        <p:nvSpPr>
          <p:cNvPr id="148" name="文字方塊 147"/>
          <p:cNvSpPr txBox="1"/>
          <p:nvPr/>
        </p:nvSpPr>
        <p:spPr>
          <a:xfrm>
            <a:off x="2927224" y="2638258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2</a:t>
            </a:r>
            <a:endParaRPr lang="zh-TW" altLang="en-US" sz="3200" dirty="0"/>
          </a:p>
        </p:txBody>
      </p:sp>
      <p:sp>
        <p:nvSpPr>
          <p:cNvPr id="149" name="文字方塊 148"/>
          <p:cNvSpPr txBox="1"/>
          <p:nvPr/>
        </p:nvSpPr>
        <p:spPr>
          <a:xfrm>
            <a:off x="4744462" y="2610773"/>
            <a:ext cx="409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3</a:t>
            </a:r>
            <a:endParaRPr lang="zh-TW" altLang="en-US" sz="32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6592588" y="2504757"/>
            <a:ext cx="5212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 smtClean="0"/>
              <a:t>4</a:t>
            </a:r>
            <a:endParaRPr lang="zh-TW" altLang="en-US" sz="4800" dirty="0"/>
          </a:p>
        </p:txBody>
      </p:sp>
      <p:sp>
        <p:nvSpPr>
          <p:cNvPr id="151" name="AutoShape 6"/>
          <p:cNvSpPr>
            <a:spLocks noChangeArrowheads="1"/>
          </p:cNvSpPr>
          <p:nvPr/>
        </p:nvSpPr>
        <p:spPr bwMode="gray">
          <a:xfrm rot="5400000" flipH="1">
            <a:off x="8739200" y="2718185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TW" altLang="en-US"/>
          </a:p>
        </p:txBody>
      </p:sp>
      <p:sp>
        <p:nvSpPr>
          <p:cNvPr id="153" name="圓角矩形 152"/>
          <p:cNvSpPr/>
          <p:nvPr/>
        </p:nvSpPr>
        <p:spPr>
          <a:xfrm>
            <a:off x="8028631" y="2347980"/>
            <a:ext cx="719833" cy="36094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02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線單箭頭接點 5"/>
          <p:cNvCxnSpPr/>
          <p:nvPr/>
        </p:nvCxnSpPr>
        <p:spPr>
          <a:xfrm flipV="1">
            <a:off x="2915816" y="4171037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051180" y="3713838"/>
            <a:ext cx="2161169" cy="1443354"/>
            <a:chOff x="1051180" y="3176886"/>
            <a:chExt cx="2161169" cy="1443354"/>
          </a:xfrm>
        </p:grpSpPr>
        <p:pic>
          <p:nvPicPr>
            <p:cNvPr id="12290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0x111…111(Edwin)</a:t>
              </a:r>
              <a:endParaRPr lang="zh-TW" altLang="en-US" dirty="0"/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948135" y="3713837"/>
            <a:ext cx="2050561" cy="1443355"/>
            <a:chOff x="5948135" y="3176885"/>
            <a:chExt cx="2050561" cy="1443355"/>
          </a:xfrm>
        </p:grpSpPr>
        <p:pic>
          <p:nvPicPr>
            <p:cNvPr id="12294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文字方塊 12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0x222…222(Jerry)</a:t>
              </a:r>
              <a:endParaRPr lang="zh-TW" altLang="en-US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2735796" y="1589688"/>
            <a:ext cx="3672408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 smtClean="0"/>
              <a:t>付款人</a:t>
            </a:r>
            <a:r>
              <a:rPr lang="en-US" altLang="zh-TW" sz="2400" dirty="0" smtClean="0"/>
              <a:t>: 0x111…111</a:t>
            </a:r>
            <a:r>
              <a:rPr lang="zh-TW" altLang="en-US" sz="2400" dirty="0" smtClean="0"/>
              <a:t> </a:t>
            </a:r>
            <a:endParaRPr lang="en-US" altLang="zh-TW" sz="2400" dirty="0" smtClean="0"/>
          </a:p>
          <a:p>
            <a:r>
              <a:rPr lang="zh-TW" altLang="en-US" sz="2400" dirty="0" smtClean="0"/>
              <a:t>收款人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0x222…222</a:t>
            </a:r>
          </a:p>
          <a:p>
            <a:r>
              <a:rPr lang="zh-TW" altLang="en-US" sz="2400" dirty="0" smtClean="0"/>
              <a:t>數量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</a:t>
            </a:r>
          </a:p>
          <a:p>
            <a:r>
              <a:rPr lang="zh-TW" altLang="en-US" sz="2400" dirty="0" smtClean="0"/>
              <a:t>來源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帳本第一頁</a:t>
            </a:r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en-US" altLang="zh-TW" sz="2400" dirty="0" smtClean="0"/>
              <a:t>[0x111…111</a:t>
            </a:r>
            <a:r>
              <a:rPr lang="zh-TW" altLang="en-US" sz="2400" dirty="0" smtClean="0"/>
              <a:t>的</a:t>
            </a:r>
            <a:r>
              <a:rPr lang="zh-TW" altLang="en-US" sz="2400" dirty="0"/>
              <a:t>密鑰</a:t>
            </a:r>
            <a:r>
              <a:rPr lang="zh-TW" altLang="en-US" sz="2400" dirty="0" smtClean="0"/>
              <a:t>簽章</a:t>
            </a:r>
            <a:r>
              <a:rPr lang="en-US" altLang="zh-TW" sz="2400" dirty="0" smtClean="0"/>
              <a:t>]</a:t>
            </a:r>
            <a:endParaRPr lang="zh-TW" altLang="en-US" sz="2400" dirty="0"/>
          </a:p>
        </p:txBody>
      </p:sp>
      <p:sp>
        <p:nvSpPr>
          <p:cNvPr id="12" name="標題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發送一筆比特幣交易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7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清算</a:t>
            </a:r>
            <a:r>
              <a:rPr lang="zh-TW" altLang="en-US" dirty="0" smtClean="0">
                <a:solidFill>
                  <a:srgbClr val="FF0000"/>
                </a:solidFill>
              </a:rPr>
              <a:t>銀行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每天下午三點</a:t>
            </a:r>
            <a:r>
              <a:rPr lang="en-US" altLang="zh-TW" dirty="0" smtClean="0">
                <a:solidFill>
                  <a:srgbClr val="FF0000"/>
                </a:solidFill>
              </a:rPr>
              <a:t>~</a:t>
            </a:r>
            <a:r>
              <a:rPr lang="zh-TW" altLang="en-US" dirty="0" smtClean="0">
                <a:solidFill>
                  <a:srgbClr val="FF0000"/>
                </a:solidFill>
              </a:rPr>
              <a:t>三點半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zh-TW" altLang="en-US" dirty="0">
                <a:solidFill>
                  <a:srgbClr val="FF0000"/>
                </a:solidFill>
              </a:rPr>
              <a:t>確認是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所發出的</a:t>
            </a:r>
            <a:r>
              <a:rPr lang="zh-TW" altLang="en-US" dirty="0" smtClean="0">
                <a:solidFill>
                  <a:srgbClr val="FF0000"/>
                </a:solidFill>
              </a:rPr>
              <a:t>交易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0000"/>
                </a:solidFill>
              </a:rPr>
              <a:t>Edwin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所在的銀行和</a:t>
            </a:r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  <a:r>
              <a:rPr lang="zh-TW" altLang="en-US" dirty="0" smtClean="0">
                <a:solidFill>
                  <a:srgbClr val="FF0000"/>
                </a:solidFill>
              </a:rPr>
              <a:t>所在的銀行做清算，確認兩間銀行之間的交易紀錄，以及餘額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en-US" altLang="zh-TW" dirty="0" smtClean="0"/>
              <a:t>Jerry</a:t>
            </a:r>
          </a:p>
          <a:p>
            <a:pPr lvl="2"/>
            <a:r>
              <a:rPr lang="zh-TW" altLang="en-US" dirty="0" smtClean="0"/>
              <a:t>坐著等錢進到我</a:t>
            </a:r>
            <a:r>
              <a:rPr lang="zh-TW" altLang="en-US" dirty="0"/>
              <a:t>跟</a:t>
            </a:r>
            <a:r>
              <a:rPr lang="en-US" altLang="zh-TW" dirty="0"/>
              <a:t>Edwin</a:t>
            </a:r>
            <a:r>
              <a:rPr lang="zh-TW" altLang="en-US" dirty="0"/>
              <a:t>所約定的</a:t>
            </a:r>
            <a:r>
              <a:rPr lang="zh-TW" altLang="en-US" dirty="0" smtClean="0"/>
              <a:t>帳號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47664" y="2204864"/>
            <a:ext cx="6192688" cy="26427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/>
              <a:t>交易清單：</a:t>
            </a:r>
            <a:endParaRPr lang="en-US" altLang="zh-TW" sz="2400" dirty="0"/>
          </a:p>
          <a:p>
            <a:r>
              <a:rPr lang="en-US" altLang="zh-TW" sz="2400" dirty="0"/>
              <a:t>0x111…111 -&gt; 0x222…222(10)</a:t>
            </a:r>
          </a:p>
          <a:p>
            <a:r>
              <a:rPr lang="en-US" altLang="zh-TW" sz="2400" dirty="0"/>
              <a:t>0x333…333 -&gt; 0x444…444(3)</a:t>
            </a:r>
          </a:p>
          <a:p>
            <a:r>
              <a:rPr lang="en-US" altLang="zh-TW" sz="2400" dirty="0"/>
              <a:t>…</a:t>
            </a:r>
          </a:p>
          <a:p>
            <a:r>
              <a:rPr lang="zh-TW" altLang="en-US" sz="2400" dirty="0"/>
              <a:t>上一</a:t>
            </a:r>
            <a:r>
              <a:rPr lang="zh-TW" altLang="en-US" sz="2400" dirty="0" smtClean="0"/>
              <a:t>帳本編號</a:t>
            </a:r>
            <a:r>
              <a:rPr lang="zh-TW" altLang="en-US" sz="2400" dirty="0"/>
              <a:t>：</a:t>
            </a:r>
            <a:r>
              <a:rPr lang="en-US" altLang="zh-TW" sz="2400" dirty="0"/>
              <a:t>0x111</a:t>
            </a:r>
          </a:p>
          <a:p>
            <a:r>
              <a:rPr lang="zh-TW" altLang="en-US" sz="2400" dirty="0"/>
              <a:t>幸運數字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r>
              <a:rPr lang="zh-TW" altLang="en-US" sz="2400" dirty="0" smtClean="0"/>
              <a:t>本次帳本編號</a:t>
            </a:r>
            <a:r>
              <a:rPr lang="zh-TW" altLang="en-US" sz="2400" dirty="0"/>
              <a:t>（</a:t>
            </a:r>
            <a:r>
              <a:rPr lang="zh-TW" altLang="en-US" sz="2400" dirty="0" smtClean="0"/>
              <a:t>手寫無效，共</a:t>
            </a:r>
            <a:r>
              <a:rPr lang="en-US" altLang="zh-TW" sz="2400" dirty="0" smtClean="0"/>
              <a:t>256</a:t>
            </a:r>
            <a:r>
              <a:rPr lang="zh-TW" altLang="en-US" sz="2400" dirty="0" smtClean="0"/>
              <a:t>碼）</a:t>
            </a:r>
            <a:r>
              <a:rPr lang="zh-TW" altLang="en-US" sz="2400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5600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</a:t>
            </a:r>
            <a:endParaRPr lang="zh-TW" altLang="en-US" dirty="0"/>
          </a:p>
        </p:txBody>
      </p:sp>
      <p:sp>
        <p:nvSpPr>
          <p:cNvPr id="33" name="AutoShape 32"/>
          <p:cNvSpPr>
            <a:spLocks noChangeArrowheads="1"/>
          </p:cNvSpPr>
          <p:nvPr/>
        </p:nvSpPr>
        <p:spPr bwMode="gray">
          <a:xfrm>
            <a:off x="1957804" y="2903143"/>
            <a:ext cx="465137" cy="531813"/>
          </a:xfrm>
          <a:prstGeom prst="chevron">
            <a:avLst>
              <a:gd name="adj" fmla="val 52514"/>
            </a:avLst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4" name="AutoShape 33"/>
          <p:cNvSpPr>
            <a:spLocks noChangeArrowheads="1"/>
          </p:cNvSpPr>
          <p:nvPr/>
        </p:nvSpPr>
        <p:spPr bwMode="gray">
          <a:xfrm>
            <a:off x="4359125" y="2903143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5" name="AutoShape 64"/>
          <p:cNvSpPr>
            <a:spLocks noChangeArrowheads="1"/>
          </p:cNvSpPr>
          <p:nvPr/>
        </p:nvSpPr>
        <p:spPr bwMode="gray">
          <a:xfrm>
            <a:off x="-295" y="4464918"/>
            <a:ext cx="1980007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交易單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71712" y="2166543"/>
            <a:ext cx="1836000" cy="1836000"/>
            <a:chOff x="127793" y="2166543"/>
            <a:chExt cx="1985963" cy="1993900"/>
          </a:xfrm>
        </p:grpSpPr>
        <p:sp>
          <p:nvSpPr>
            <p:cNvPr id="40" name="Oval 39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gray">
            <a:xfrm>
              <a:off x="127793" y="2166543"/>
              <a:ext cx="1985963" cy="199390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gray">
            <a:xfrm>
              <a:off x="257968" y="2296718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gray">
            <a:xfrm>
              <a:off x="259556" y="2299893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gray">
            <a:xfrm>
              <a:off x="343693" y="2384031"/>
              <a:ext cx="1554163" cy="156051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45" name="Group 44"/>
            <p:cNvGrpSpPr>
              <a:grpSpLocks/>
            </p:cNvGrpSpPr>
            <p:nvPr/>
          </p:nvGrpSpPr>
          <p:grpSpPr bwMode="auto">
            <a:xfrm>
              <a:off x="369093" y="2406256"/>
              <a:ext cx="1503363" cy="1511300"/>
              <a:chOff x="4166" y="1706"/>
              <a:chExt cx="1252" cy="1252"/>
            </a:xfrm>
          </p:grpSpPr>
          <p:sp>
            <p:nvSpPr>
              <p:cNvPr id="46" name="Oval 4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9" name="Oval 4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8" name="Text Box 67"/>
            <p:cNvSpPr txBox="1">
              <a:spLocks noChangeArrowheads="1"/>
            </p:cNvSpPr>
            <p:nvPr/>
          </p:nvSpPr>
          <p:spPr bwMode="gray">
            <a:xfrm>
              <a:off x="691157" y="2965057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蒐集</a:t>
              </a:r>
              <a:endPara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2473033" y="2172893"/>
            <a:ext cx="1836000" cy="1836000"/>
            <a:chOff x="2643981" y="2172893"/>
            <a:chExt cx="1985962" cy="1993900"/>
          </a:xfrm>
        </p:grpSpPr>
        <p:sp>
          <p:nvSpPr>
            <p:cNvPr id="50" name="Oval 49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gray">
            <a:xfrm>
              <a:off x="26439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gray">
            <a:xfrm>
              <a:off x="27741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gray">
            <a:xfrm>
              <a:off x="2775743" y="2306243"/>
              <a:ext cx="1725613" cy="173355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gray">
            <a:xfrm>
              <a:off x="2859881" y="2388793"/>
              <a:ext cx="1554162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85281" y="2406256"/>
              <a:ext cx="1503362" cy="1511300"/>
              <a:chOff x="4166" y="1706"/>
              <a:chExt cx="1252" cy="1252"/>
            </a:xfrm>
          </p:grpSpPr>
          <p:sp>
            <p:nvSpPr>
              <p:cNvPr id="56" name="Oval 55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7" name="Oval 56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8" name="Oval 57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59" name="Oval 58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9" name="Text Box 68"/>
            <p:cNvSpPr txBox="1">
              <a:spLocks noChangeArrowheads="1"/>
            </p:cNvSpPr>
            <p:nvPr/>
          </p:nvSpPr>
          <p:spPr bwMode="gray">
            <a:xfrm>
              <a:off x="321369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驗證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872767" y="2172893"/>
            <a:ext cx="1836000" cy="1836000"/>
            <a:chOff x="5158581" y="2172893"/>
            <a:chExt cx="1985962" cy="1993900"/>
          </a:xfrm>
        </p:grpSpPr>
        <p:sp>
          <p:nvSpPr>
            <p:cNvPr id="35" name="Oval 34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gray">
            <a:xfrm>
              <a:off x="5158581" y="2172893"/>
              <a:ext cx="1985962" cy="199390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gray">
            <a:xfrm>
              <a:off x="5288756" y="2303068"/>
              <a:ext cx="1725612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gray">
            <a:xfrm>
              <a:off x="5317331" y="2312593"/>
              <a:ext cx="1727200" cy="1733550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gray">
            <a:xfrm>
              <a:off x="5380831" y="2388793"/>
              <a:ext cx="1555750" cy="1560513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60" name="Group 59"/>
            <p:cNvGrpSpPr>
              <a:grpSpLocks/>
            </p:cNvGrpSpPr>
            <p:nvPr/>
          </p:nvGrpSpPr>
          <p:grpSpPr bwMode="auto">
            <a:xfrm>
              <a:off x="5409406" y="2406256"/>
              <a:ext cx="1504950" cy="1511300"/>
              <a:chOff x="4166" y="1706"/>
              <a:chExt cx="1252" cy="1252"/>
            </a:xfrm>
          </p:grpSpPr>
          <p:sp>
            <p:nvSpPr>
              <p:cNvPr id="61" name="Oval 60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2" name="Oval 61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70" name="Text Box 69"/>
            <p:cNvSpPr txBox="1">
              <a:spLocks noChangeArrowheads="1"/>
            </p:cNvSpPr>
            <p:nvPr/>
          </p:nvSpPr>
          <p:spPr bwMode="gray">
            <a:xfrm>
              <a:off x="5734646" y="2965056"/>
              <a:ext cx="865581" cy="50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TW" altLang="en-US" sz="2400" dirty="0" smtClean="0">
                  <a:solidFill>
                    <a:srgbClr val="000000"/>
                  </a:solidFill>
                  <a:latin typeface="+mn-ea"/>
                </a:rPr>
                <a:t>挖礦</a:t>
              </a:r>
              <a:endParaRPr lang="en-US" altLang="zh-TW" sz="2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86" name="AutoShape 33"/>
          <p:cNvSpPr>
            <a:spLocks noChangeArrowheads="1"/>
          </p:cNvSpPr>
          <p:nvPr/>
        </p:nvSpPr>
        <p:spPr bwMode="gray">
          <a:xfrm>
            <a:off x="6758859" y="2901656"/>
            <a:ext cx="463550" cy="531813"/>
          </a:xfrm>
          <a:prstGeom prst="chevron">
            <a:avLst>
              <a:gd name="adj" fmla="val 52514"/>
            </a:avLst>
          </a:prstGeom>
          <a:solidFill>
            <a:schemeClr val="hlink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87" name="AutoShape 64"/>
          <p:cNvSpPr>
            <a:spLocks noChangeArrowheads="1"/>
          </p:cNvSpPr>
          <p:nvPr/>
        </p:nvSpPr>
        <p:spPr bwMode="gray">
          <a:xfrm>
            <a:off x="2422941" y="4464918"/>
            <a:ext cx="193618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正確性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8" name="AutoShape 64"/>
          <p:cNvSpPr>
            <a:spLocks noChangeArrowheads="1"/>
          </p:cNvSpPr>
          <p:nvPr/>
        </p:nvSpPr>
        <p:spPr bwMode="gray">
          <a:xfrm>
            <a:off x="4845465" y="4464918"/>
            <a:ext cx="1913394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幸運數字導出</a:t>
            </a:r>
            <a:r>
              <a:rPr lang="zh-TW" altLang="en-US" sz="1400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帳本編號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9" name="AutoShape 64"/>
          <p:cNvSpPr>
            <a:spLocks noChangeArrowheads="1"/>
          </p:cNvSpPr>
          <p:nvPr/>
        </p:nvSpPr>
        <p:spPr bwMode="gray">
          <a:xfrm>
            <a:off x="7222409" y="4464918"/>
            <a:ext cx="1896746" cy="4762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3333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sz="1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帳本</a:t>
            </a:r>
            <a:endParaRPr lang="en-US" altLang="zh-TW" sz="1400" dirty="0">
              <a:effectLst>
                <a:outerShdw blurRad="38100" dist="38100" dir="2700000" algn="tl">
                  <a:srgbClr val="C0C0C0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1" name="Oval 34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hlink">
                  <a:gamma/>
                  <a:tint val="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0"/>
                  <a:invGamma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2" name="Oval 35"/>
          <p:cNvSpPr>
            <a:spLocks noChangeArrowheads="1"/>
          </p:cNvSpPr>
          <p:nvPr/>
        </p:nvSpPr>
        <p:spPr bwMode="gray">
          <a:xfrm>
            <a:off x="7272504" y="2204864"/>
            <a:ext cx="1836000" cy="1836000"/>
          </a:xfrm>
          <a:prstGeom prst="ellipse">
            <a:avLst/>
          </a:prstGeom>
          <a:gradFill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93" name="Oval 36"/>
          <p:cNvSpPr>
            <a:spLocks noChangeArrowheads="1"/>
          </p:cNvSpPr>
          <p:nvPr/>
        </p:nvSpPr>
        <p:spPr bwMode="gray">
          <a:xfrm>
            <a:off x="7392849" y="2324730"/>
            <a:ext cx="1595309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89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4" name="Oval 37"/>
          <p:cNvSpPr>
            <a:spLocks noChangeArrowheads="1"/>
          </p:cNvSpPr>
          <p:nvPr/>
        </p:nvSpPr>
        <p:spPr bwMode="gray">
          <a:xfrm>
            <a:off x="7419267" y="2333501"/>
            <a:ext cx="1596777" cy="1596268"/>
          </a:xfrm>
          <a:prstGeom prst="ellipse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2700000" scaled="1"/>
          </a:gra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95" name="Oval 38"/>
          <p:cNvSpPr>
            <a:spLocks noChangeArrowheads="1"/>
          </p:cNvSpPr>
          <p:nvPr/>
        </p:nvSpPr>
        <p:spPr bwMode="gray">
          <a:xfrm>
            <a:off x="7477972" y="2403667"/>
            <a:ext cx="1438274" cy="1436934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grpSp>
        <p:nvGrpSpPr>
          <p:cNvPr id="96" name="Group 59"/>
          <p:cNvGrpSpPr>
            <a:grpSpLocks/>
          </p:cNvGrpSpPr>
          <p:nvPr/>
        </p:nvGrpSpPr>
        <p:grpSpPr bwMode="auto">
          <a:xfrm>
            <a:off x="7504389" y="2419747"/>
            <a:ext cx="1391310" cy="1391618"/>
            <a:chOff x="4166" y="1706"/>
            <a:chExt cx="1252" cy="1252"/>
          </a:xfrm>
        </p:grpSpPr>
        <p:sp>
          <p:nvSpPr>
            <p:cNvPr id="98" name="Oval 60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99" name="Oval 61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0" name="Oval 62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97" name="Text Box 69"/>
          <p:cNvSpPr txBox="1">
            <a:spLocks noChangeArrowheads="1"/>
          </p:cNvSpPr>
          <p:nvPr/>
        </p:nvSpPr>
        <p:spPr bwMode="gray">
          <a:xfrm>
            <a:off x="7805068" y="2934294"/>
            <a:ext cx="80022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400" dirty="0" smtClean="0">
                <a:solidFill>
                  <a:srgbClr val="000000"/>
                </a:solidFill>
                <a:latin typeface="+mn-ea"/>
              </a:rPr>
              <a:t>寫入</a:t>
            </a:r>
            <a:endParaRPr lang="en-US" altLang="zh-TW" sz="2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79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回到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56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挖礦</a:t>
            </a:r>
            <a:endParaRPr lang="zh-TW" altLang="en-US" dirty="0"/>
          </a:p>
        </p:txBody>
      </p:sp>
      <p:sp>
        <p:nvSpPr>
          <p:cNvPr id="13" name="AutoShape 86"/>
          <p:cNvSpPr>
            <a:spLocks noChangeArrowheads="1"/>
          </p:cNvSpPr>
          <p:nvPr/>
        </p:nvSpPr>
        <p:spPr bwMode="gray">
          <a:xfrm>
            <a:off x="1219200" y="2139950"/>
            <a:ext cx="2163763" cy="1936750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4E91D4"/>
              </a:gs>
              <a:gs pos="100000">
                <a:srgbClr val="3477A4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4" name="AutoShape 87"/>
          <p:cNvSpPr>
            <a:spLocks noChangeArrowheads="1"/>
          </p:cNvSpPr>
          <p:nvPr/>
        </p:nvSpPr>
        <p:spPr bwMode="gray">
          <a:xfrm>
            <a:off x="1252538" y="2147888"/>
            <a:ext cx="2098675" cy="1857375"/>
          </a:xfrm>
          <a:prstGeom prst="roundRect">
            <a:avLst>
              <a:gd name="adj" fmla="val 16667"/>
            </a:avLst>
          </a:prstGeom>
          <a:solidFill>
            <a:srgbClr val="3CA1E6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5" name="AutoShape 88"/>
          <p:cNvSpPr>
            <a:spLocks noChangeArrowheads="1"/>
          </p:cNvSpPr>
          <p:nvPr/>
        </p:nvSpPr>
        <p:spPr bwMode="gray">
          <a:xfrm>
            <a:off x="1270000" y="3295650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alpha val="0"/>
                </a:srgbClr>
              </a:gs>
              <a:gs pos="100000">
                <a:srgbClr val="3CA1E6">
                  <a:gamma/>
                  <a:tint val="51373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6" name="AutoShape 89"/>
          <p:cNvSpPr>
            <a:spLocks noChangeArrowheads="1"/>
          </p:cNvSpPr>
          <p:nvPr/>
        </p:nvSpPr>
        <p:spPr bwMode="gray">
          <a:xfrm>
            <a:off x="12700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CA1E6">
                  <a:gamma/>
                  <a:tint val="33333"/>
                  <a:invGamma/>
                </a:srgbClr>
              </a:gs>
              <a:gs pos="100000">
                <a:srgbClr val="3CA1E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1225550" y="4071218"/>
            <a:ext cx="2163763" cy="869950"/>
            <a:chOff x="1225550" y="4997450"/>
            <a:chExt cx="2163763" cy="869950"/>
          </a:xfrm>
        </p:grpSpPr>
        <p:sp>
          <p:nvSpPr>
            <p:cNvPr id="17" name="AutoShape 90"/>
            <p:cNvSpPr>
              <a:spLocks noChangeArrowheads="1"/>
            </p:cNvSpPr>
            <p:nvPr/>
          </p:nvSpPr>
          <p:spPr bwMode="gray">
            <a:xfrm>
              <a:off x="12255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729EB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91"/>
            <p:cNvSpPr>
              <a:spLocks noChangeArrowheads="1"/>
            </p:cNvSpPr>
            <p:nvPr/>
          </p:nvSpPr>
          <p:spPr bwMode="gray">
            <a:xfrm>
              <a:off x="12700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DAFD4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19" name="Group 92"/>
          <p:cNvGrpSpPr>
            <a:grpSpLocks/>
          </p:cNvGrpSpPr>
          <p:nvPr/>
        </p:nvGrpSpPr>
        <p:grpSpPr bwMode="auto">
          <a:xfrm>
            <a:off x="1963738" y="1831975"/>
            <a:ext cx="642938" cy="642938"/>
            <a:chOff x="1289" y="582"/>
            <a:chExt cx="668" cy="668"/>
          </a:xfrm>
        </p:grpSpPr>
        <p:sp>
          <p:nvSpPr>
            <p:cNvPr id="22" name="Oval 93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26" name="Oval 97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20" name="Text Box 98"/>
          <p:cNvSpPr txBox="1">
            <a:spLocks noChangeArrowheads="1"/>
          </p:cNvSpPr>
          <p:nvPr/>
        </p:nvSpPr>
        <p:spPr bwMode="gray">
          <a:xfrm>
            <a:off x="21018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1</a:t>
            </a:r>
            <a:endParaRPr lang="en-US" altLang="zh-TW">
              <a:ea typeface="新細明體" charset="-120"/>
            </a:endParaRPr>
          </a:p>
        </p:txBody>
      </p:sp>
      <p:sp>
        <p:nvSpPr>
          <p:cNvPr id="21" name="Text Box 99"/>
          <p:cNvSpPr txBox="1">
            <a:spLocks noChangeArrowheads="1"/>
          </p:cNvSpPr>
          <p:nvPr/>
        </p:nvSpPr>
        <p:spPr bwMode="gray">
          <a:xfrm>
            <a:off x="1295400" y="2593975"/>
            <a:ext cx="2057400" cy="923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帳本編號需小於某個數值，此次編號有效。</a:t>
            </a:r>
            <a:endParaRPr lang="en-US" altLang="zh-TW" dirty="0">
              <a:latin typeface="+mn-ea"/>
            </a:endParaRPr>
          </a:p>
        </p:txBody>
      </p:sp>
      <p:sp>
        <p:nvSpPr>
          <p:cNvPr id="28" name="AutoShape 101"/>
          <p:cNvSpPr>
            <a:spLocks noChangeArrowheads="1"/>
          </p:cNvSpPr>
          <p:nvPr/>
        </p:nvSpPr>
        <p:spPr bwMode="gray">
          <a:xfrm>
            <a:off x="3581400" y="2139950"/>
            <a:ext cx="2163763" cy="1931268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34B034"/>
              </a:gs>
              <a:gs pos="100000">
                <a:srgbClr val="3F8B4A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9" name="AutoShape 102"/>
          <p:cNvSpPr>
            <a:spLocks noChangeArrowheads="1"/>
          </p:cNvSpPr>
          <p:nvPr/>
        </p:nvSpPr>
        <p:spPr bwMode="gray">
          <a:xfrm>
            <a:off x="3614738" y="2147888"/>
            <a:ext cx="2098675" cy="1947143"/>
          </a:xfrm>
          <a:prstGeom prst="roundRect">
            <a:avLst>
              <a:gd name="adj" fmla="val 16667"/>
            </a:avLst>
          </a:prstGeom>
          <a:solidFill>
            <a:srgbClr val="73E77E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0" name="AutoShape 103"/>
          <p:cNvSpPr>
            <a:spLocks noChangeArrowheads="1"/>
          </p:cNvSpPr>
          <p:nvPr/>
        </p:nvSpPr>
        <p:spPr bwMode="gray">
          <a:xfrm>
            <a:off x="3632200" y="3337369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/>
              </a:gs>
              <a:gs pos="100000">
                <a:srgbClr val="73E77E">
                  <a:gamma/>
                  <a:tint val="54510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1" name="AutoShape 104"/>
          <p:cNvSpPr>
            <a:spLocks noChangeArrowheads="1"/>
          </p:cNvSpPr>
          <p:nvPr/>
        </p:nvSpPr>
        <p:spPr bwMode="gray">
          <a:xfrm>
            <a:off x="36322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73E77E">
                  <a:gamma/>
                  <a:tint val="33333"/>
                  <a:invGamma/>
                </a:srgbClr>
              </a:gs>
              <a:gs pos="100000">
                <a:srgbClr val="73E77E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32" name="Oval 105"/>
          <p:cNvSpPr>
            <a:spLocks noChangeArrowheads="1"/>
          </p:cNvSpPr>
          <p:nvPr/>
        </p:nvSpPr>
        <p:spPr bwMode="gray">
          <a:xfrm>
            <a:off x="4325938" y="1831975"/>
            <a:ext cx="642938" cy="642938"/>
          </a:xfrm>
          <a:prstGeom prst="ellipse">
            <a:avLst/>
          </a:prstGeom>
          <a:solidFill>
            <a:srgbClr val="333333"/>
          </a:solidFill>
          <a:ln w="38100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TW" altLang="en-US"/>
          </a:p>
        </p:txBody>
      </p:sp>
      <p:sp>
        <p:nvSpPr>
          <p:cNvPr id="33" name="Oval 106"/>
          <p:cNvSpPr>
            <a:spLocks noChangeArrowheads="1"/>
          </p:cNvSpPr>
          <p:nvPr/>
        </p:nvSpPr>
        <p:spPr bwMode="gray">
          <a:xfrm>
            <a:off x="4332288" y="1836738"/>
            <a:ext cx="622300" cy="622300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46275"/>
                  <a:invGamma/>
                </a:srgbClr>
              </a:gs>
              <a:gs pos="100000">
                <a:srgbClr val="D6E1E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4" name="Oval 107"/>
          <p:cNvSpPr>
            <a:spLocks noChangeArrowheads="1"/>
          </p:cNvSpPr>
          <p:nvPr/>
        </p:nvSpPr>
        <p:spPr bwMode="gray">
          <a:xfrm>
            <a:off x="4340225" y="1839913"/>
            <a:ext cx="608013" cy="608013"/>
          </a:xfrm>
          <a:prstGeom prst="ellipse">
            <a:avLst/>
          </a:prstGeom>
          <a:gradFill rotWithShape="1">
            <a:gsLst>
              <a:gs pos="0">
                <a:srgbClr val="D6E1E2">
                  <a:alpha val="0"/>
                </a:srgbClr>
              </a:gs>
              <a:gs pos="100000">
                <a:srgbClr val="D6E1E2">
                  <a:gamma/>
                  <a:tint val="34902"/>
                  <a:invGamma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5" name="Oval 108"/>
          <p:cNvSpPr>
            <a:spLocks noChangeArrowheads="1"/>
          </p:cNvSpPr>
          <p:nvPr/>
        </p:nvSpPr>
        <p:spPr bwMode="gray">
          <a:xfrm>
            <a:off x="4346575" y="1846263"/>
            <a:ext cx="577850" cy="566738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shade val="79216"/>
                  <a:invGamma/>
                </a:srgbClr>
              </a:gs>
              <a:gs pos="100000">
                <a:srgbClr val="D6E1E2">
                  <a:alpha val="4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6" name="Oval 109"/>
          <p:cNvSpPr>
            <a:spLocks noChangeArrowheads="1"/>
          </p:cNvSpPr>
          <p:nvPr/>
        </p:nvSpPr>
        <p:spPr bwMode="gray">
          <a:xfrm>
            <a:off x="4381500" y="1862138"/>
            <a:ext cx="512763" cy="460375"/>
          </a:xfrm>
          <a:prstGeom prst="ellipse">
            <a:avLst/>
          </a:prstGeom>
          <a:gradFill rotWithShape="1">
            <a:gsLst>
              <a:gs pos="0">
                <a:srgbClr val="D6E1E2">
                  <a:gamma/>
                  <a:tint val="0"/>
                  <a:invGamma/>
                </a:srgbClr>
              </a:gs>
              <a:gs pos="100000">
                <a:srgbClr val="D6E1E2">
                  <a:alpha val="3800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vert="eaVert" wrap="none" anchor="ctr"/>
          <a:lstStyle/>
          <a:p>
            <a:endParaRPr lang="zh-TW" altLang="en-US"/>
          </a:p>
        </p:txBody>
      </p:sp>
      <p:sp>
        <p:nvSpPr>
          <p:cNvPr id="37" name="Text Box 110"/>
          <p:cNvSpPr txBox="1">
            <a:spLocks noChangeArrowheads="1"/>
          </p:cNvSpPr>
          <p:nvPr/>
        </p:nvSpPr>
        <p:spPr bwMode="gray">
          <a:xfrm>
            <a:off x="44640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2</a:t>
            </a:r>
            <a:endParaRPr lang="en-US" altLang="zh-TW">
              <a:ea typeface="新細明體" charset="-120"/>
            </a:endParaRPr>
          </a:p>
        </p:txBody>
      </p:sp>
      <p:sp>
        <p:nvSpPr>
          <p:cNvPr id="38" name="Text Box 111"/>
          <p:cNvSpPr txBox="1">
            <a:spLocks noChangeArrowheads="1"/>
          </p:cNvSpPr>
          <p:nvPr/>
        </p:nvSpPr>
        <p:spPr bwMode="gray">
          <a:xfrm>
            <a:off x="36576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編號有效，廣播給其它礦工。</a:t>
            </a:r>
            <a:endParaRPr lang="en-US" altLang="zh-TW" dirty="0">
              <a:latin typeface="+mn-ea"/>
            </a:endParaRPr>
          </a:p>
        </p:txBody>
      </p:sp>
      <p:grpSp>
        <p:nvGrpSpPr>
          <p:cNvPr id="57" name="群組 56"/>
          <p:cNvGrpSpPr/>
          <p:nvPr/>
        </p:nvGrpSpPr>
        <p:grpSpPr>
          <a:xfrm>
            <a:off x="3584575" y="4077072"/>
            <a:ext cx="2163763" cy="869950"/>
            <a:chOff x="3584575" y="4997450"/>
            <a:chExt cx="2163763" cy="869950"/>
          </a:xfrm>
        </p:grpSpPr>
        <p:sp>
          <p:nvSpPr>
            <p:cNvPr id="39" name="AutoShape 112"/>
            <p:cNvSpPr>
              <a:spLocks noChangeArrowheads="1"/>
            </p:cNvSpPr>
            <p:nvPr/>
          </p:nvSpPr>
          <p:spPr bwMode="gray">
            <a:xfrm>
              <a:off x="3584575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58A4AE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0" name="AutoShape 113"/>
            <p:cNvSpPr>
              <a:spLocks noChangeArrowheads="1"/>
            </p:cNvSpPr>
            <p:nvPr/>
          </p:nvSpPr>
          <p:spPr bwMode="gray">
            <a:xfrm>
              <a:off x="3629025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72B2BB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2" name="AutoShape 115"/>
          <p:cNvSpPr>
            <a:spLocks noChangeArrowheads="1"/>
          </p:cNvSpPr>
          <p:nvPr/>
        </p:nvSpPr>
        <p:spPr bwMode="gray">
          <a:xfrm>
            <a:off x="5943600" y="2139950"/>
            <a:ext cx="2163763" cy="1960563"/>
          </a:xfrm>
          <a:prstGeom prst="roundRect">
            <a:avLst>
              <a:gd name="adj" fmla="val 17509"/>
            </a:avLst>
          </a:prstGeom>
          <a:gradFill rotWithShape="1">
            <a:gsLst>
              <a:gs pos="0">
                <a:srgbClr val="B59F43"/>
              </a:gs>
              <a:gs pos="100000">
                <a:srgbClr val="8F8849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3" name="AutoShape 116"/>
          <p:cNvSpPr>
            <a:spLocks noChangeArrowheads="1"/>
          </p:cNvSpPr>
          <p:nvPr/>
        </p:nvSpPr>
        <p:spPr bwMode="gray">
          <a:xfrm>
            <a:off x="5976938" y="2147888"/>
            <a:ext cx="2098675" cy="1924050"/>
          </a:xfrm>
          <a:prstGeom prst="roundRect">
            <a:avLst>
              <a:gd name="adj" fmla="val 16667"/>
            </a:avLst>
          </a:prstGeom>
          <a:solidFill>
            <a:srgbClr val="E9E065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4" name="AutoShape 117"/>
          <p:cNvSpPr>
            <a:spLocks noChangeArrowheads="1"/>
          </p:cNvSpPr>
          <p:nvPr/>
        </p:nvSpPr>
        <p:spPr bwMode="gray">
          <a:xfrm>
            <a:off x="5994400" y="3367088"/>
            <a:ext cx="2070100" cy="70961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/>
              </a:gs>
              <a:gs pos="100000">
                <a:srgbClr val="E9E065">
                  <a:gamma/>
                  <a:tint val="57647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5" name="AutoShape 118"/>
          <p:cNvSpPr>
            <a:spLocks noChangeArrowheads="1"/>
          </p:cNvSpPr>
          <p:nvPr/>
        </p:nvSpPr>
        <p:spPr bwMode="gray">
          <a:xfrm>
            <a:off x="5994400" y="2170113"/>
            <a:ext cx="2070100" cy="70802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E9E065">
                  <a:gamma/>
                  <a:tint val="33333"/>
                  <a:invGamma/>
                </a:srgbClr>
              </a:gs>
              <a:gs pos="100000">
                <a:srgbClr val="E9E065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46" name="Group 119"/>
          <p:cNvGrpSpPr>
            <a:grpSpLocks/>
          </p:cNvGrpSpPr>
          <p:nvPr/>
        </p:nvGrpSpPr>
        <p:grpSpPr bwMode="auto">
          <a:xfrm>
            <a:off x="6688138" y="1831975"/>
            <a:ext cx="642938" cy="642938"/>
            <a:chOff x="1289" y="582"/>
            <a:chExt cx="668" cy="668"/>
          </a:xfrm>
        </p:grpSpPr>
        <p:sp>
          <p:nvSpPr>
            <p:cNvPr id="51" name="Oval 120"/>
            <p:cNvSpPr>
              <a:spLocks noChangeArrowheads="1"/>
            </p:cNvSpPr>
            <p:nvPr/>
          </p:nvSpPr>
          <p:spPr bwMode="gray">
            <a:xfrm>
              <a:off x="1289" y="582"/>
              <a:ext cx="668" cy="668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52" name="Oval 121"/>
            <p:cNvSpPr>
              <a:spLocks noChangeArrowheads="1"/>
            </p:cNvSpPr>
            <p:nvPr/>
          </p:nvSpPr>
          <p:spPr bwMode="gray">
            <a:xfrm>
              <a:off x="1296" y="587"/>
              <a:ext cx="646" cy="647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46275"/>
                    <a:invGamma/>
                  </a:srgbClr>
                </a:gs>
                <a:gs pos="100000">
                  <a:srgbClr val="D6E1E2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gray">
            <a:xfrm>
              <a:off x="1304" y="591"/>
              <a:ext cx="631" cy="63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D6E1E2">
                    <a:gamma/>
                    <a:tint val="34902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gray">
            <a:xfrm>
              <a:off x="1311" y="597"/>
              <a:ext cx="600" cy="58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shade val="79216"/>
                    <a:invGamma/>
                  </a:srgbClr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gray">
            <a:xfrm>
              <a:off x="1346" y="613"/>
              <a:ext cx="533" cy="479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gamma/>
                    <a:tint val="0"/>
                    <a:invGamma/>
                  </a:srgbClr>
                </a:gs>
                <a:gs pos="100000">
                  <a:srgbClr val="D6E1E2">
                    <a:alpha val="38000"/>
                  </a:srgb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zh-TW" altLang="en-US"/>
            </a:p>
          </p:txBody>
        </p:sp>
      </p:grpSp>
      <p:sp>
        <p:nvSpPr>
          <p:cNvPr id="47" name="Text Box 125"/>
          <p:cNvSpPr txBox="1">
            <a:spLocks noChangeArrowheads="1"/>
          </p:cNvSpPr>
          <p:nvPr/>
        </p:nvSpPr>
        <p:spPr bwMode="gray">
          <a:xfrm>
            <a:off x="6826250" y="192405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TW" sz="2400">
                <a:solidFill>
                  <a:srgbClr val="000000"/>
                </a:solidFill>
                <a:ea typeface="新細明體" charset="-120"/>
              </a:rPr>
              <a:t>3</a:t>
            </a:r>
            <a:endParaRPr lang="en-US" altLang="zh-TW">
              <a:ea typeface="新細明體" charset="-120"/>
            </a:endParaRP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gray">
          <a:xfrm>
            <a:off x="6019800" y="2593975"/>
            <a:ext cx="2057400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TW" altLang="en-US" dirty="0" smtClean="0">
                <a:latin typeface="+mn-ea"/>
              </a:rPr>
              <a:t>收到別人的廣播，需停止挖礦</a:t>
            </a:r>
            <a:endParaRPr lang="en-US" altLang="zh-TW" dirty="0">
              <a:latin typeface="+mn-ea"/>
            </a:endParaRPr>
          </a:p>
        </p:txBody>
      </p:sp>
      <p:grpSp>
        <p:nvGrpSpPr>
          <p:cNvPr id="58" name="群組 57"/>
          <p:cNvGrpSpPr/>
          <p:nvPr/>
        </p:nvGrpSpPr>
        <p:grpSpPr>
          <a:xfrm>
            <a:off x="5937250" y="4077072"/>
            <a:ext cx="2163763" cy="869950"/>
            <a:chOff x="5937250" y="4997450"/>
            <a:chExt cx="2163763" cy="869950"/>
          </a:xfrm>
        </p:grpSpPr>
        <p:sp>
          <p:nvSpPr>
            <p:cNvPr id="49" name="AutoShape 127"/>
            <p:cNvSpPr>
              <a:spLocks noChangeArrowheads="1"/>
            </p:cNvSpPr>
            <p:nvPr/>
          </p:nvSpPr>
          <p:spPr bwMode="gray">
            <a:xfrm>
              <a:off x="5937250" y="4997450"/>
              <a:ext cx="2163763" cy="869950"/>
            </a:xfrm>
            <a:prstGeom prst="roundRect">
              <a:avLst>
                <a:gd name="adj" fmla="val 40389"/>
              </a:avLst>
            </a:prstGeom>
            <a:gradFill rotWithShape="1">
              <a:gsLst>
                <a:gs pos="0">
                  <a:srgbClr val="6F9DB7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0" name="AutoShape 128"/>
            <p:cNvSpPr>
              <a:spLocks noChangeArrowheads="1"/>
            </p:cNvSpPr>
            <p:nvPr/>
          </p:nvSpPr>
          <p:spPr bwMode="gray">
            <a:xfrm>
              <a:off x="5981700" y="5021263"/>
              <a:ext cx="2070100" cy="77311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98BAAF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1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1"/>
          <p:cNvSpPr>
            <a:spLocks noChangeArrowheads="1"/>
          </p:cNvSpPr>
          <p:nvPr/>
        </p:nvSpPr>
        <p:spPr bwMode="gray">
          <a:xfrm>
            <a:off x="1143000" y="1981200"/>
            <a:ext cx="3833813" cy="3833813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gradFill rotWithShape="1"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0" scaled="0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5" name="Oval 72"/>
          <p:cNvSpPr>
            <a:spLocks noChangeArrowheads="1"/>
          </p:cNvSpPr>
          <p:nvPr/>
        </p:nvSpPr>
        <p:spPr bwMode="gray">
          <a:xfrm>
            <a:off x="1447800" y="2297906"/>
            <a:ext cx="3200400" cy="3200400"/>
          </a:xfrm>
          <a:prstGeom prst="ellipse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  <a:tileRect r="-100000" b="-100000"/>
          </a:gradFill>
          <a:ln w="28575" algn="ctr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6" name="AutoShape 73"/>
          <p:cNvSpPr>
            <a:spLocks noChangeArrowheads="1"/>
          </p:cNvSpPr>
          <p:nvPr/>
        </p:nvSpPr>
        <p:spPr bwMode="gray">
          <a:xfrm>
            <a:off x="3967422" y="2636912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每個礦工都有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AutoShape 74"/>
          <p:cNvSpPr>
            <a:spLocks noChangeArrowheads="1"/>
          </p:cNvSpPr>
          <p:nvPr/>
        </p:nvSpPr>
        <p:spPr bwMode="gray">
          <a:xfrm>
            <a:off x="4392408" y="3332989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生成的編號與帳本上的內容有關</a:t>
            </a:r>
            <a:endParaRPr lang="en-US" altLang="zh-TW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AutoShape 75"/>
          <p:cNvSpPr>
            <a:spLocks noChangeArrowheads="1"/>
          </p:cNvSpPr>
          <p:nvPr/>
        </p:nvSpPr>
        <p:spPr bwMode="gray">
          <a:xfrm>
            <a:off x="4392408" y="4029066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非常敏感</a:t>
            </a:r>
            <a:endParaRPr lang="en-US" altLang="zh-TW" b="1" dirty="0">
              <a:latin typeface="+mn-ea"/>
            </a:endParaRPr>
          </a:p>
        </p:txBody>
      </p:sp>
      <p:sp>
        <p:nvSpPr>
          <p:cNvPr id="9" name="AutoShape 76"/>
          <p:cNvSpPr>
            <a:spLocks noChangeArrowheads="1"/>
          </p:cNvSpPr>
          <p:nvPr/>
        </p:nvSpPr>
        <p:spPr bwMode="gray">
          <a:xfrm>
            <a:off x="3967422" y="4725144"/>
            <a:ext cx="3852000" cy="540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 w="38100" algn="ctr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zh-TW" altLang="en-US" b="1" dirty="0">
                <a:latin typeface="+mn-ea"/>
              </a:rPr>
              <a:t>驗證保密簽章</a:t>
            </a:r>
            <a:endParaRPr lang="en-US" altLang="zh-TW" b="1" dirty="0">
              <a:latin typeface="+mn-ea"/>
            </a:endParaRPr>
          </a:p>
        </p:txBody>
      </p:sp>
      <p:sp>
        <p:nvSpPr>
          <p:cNvPr id="11" name="Text Box 78"/>
          <p:cNvSpPr txBox="1">
            <a:spLocks noChangeArrowheads="1"/>
          </p:cNvSpPr>
          <p:nvPr/>
        </p:nvSpPr>
        <p:spPr bwMode="gray">
          <a:xfrm>
            <a:off x="2141281" y="3359497"/>
            <a:ext cx="182614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帳本編號</a:t>
            </a:r>
            <a:endParaRPr lang="en-US" altLang="zh-TW" sz="3200" b="1" dirty="0" smtClean="0">
              <a:solidFill>
                <a:srgbClr val="FFFFFF"/>
              </a:solidFill>
              <a:latin typeface="+mn-ea"/>
            </a:endParaRPr>
          </a:p>
          <a:p>
            <a:pPr algn="ctr" eaLnBrk="0" hangingPunct="0"/>
            <a:r>
              <a:rPr lang="zh-TW" altLang="en-US" sz="3200" b="1" dirty="0" smtClean="0">
                <a:solidFill>
                  <a:srgbClr val="FFFFFF"/>
                </a:solidFill>
                <a:latin typeface="+mn-ea"/>
              </a:rPr>
              <a:t>產生器</a:t>
            </a:r>
            <a:endParaRPr lang="en-US" altLang="zh-TW" sz="32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34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5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2742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16199" y="2414791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0x00004686…654</a:t>
            </a:r>
            <a:endParaRPr lang="zh-TW" altLang="en-US" sz="1600" dirty="0"/>
          </a:p>
        </p:txBody>
      </p:sp>
      <p:pic>
        <p:nvPicPr>
          <p:cNvPr id="14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2981327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接點 16"/>
          <p:cNvCxnSpPr>
            <a:stCxn id="12" idx="3"/>
          </p:cNvCxnSpPr>
          <p:nvPr/>
        </p:nvCxnSpPr>
        <p:spPr>
          <a:xfrm flipV="1">
            <a:off x="3840543" y="3281935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4710058" y="3273970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帳本編號生成</a:t>
            </a:r>
            <a:r>
              <a:rPr lang="zh-TW" altLang="en-US" dirty="0" smtClean="0"/>
              <a:t>器範例</a:t>
            </a:r>
            <a:endParaRPr lang="zh-TW" altLang="en-US" dirty="0"/>
          </a:p>
        </p:txBody>
      </p:sp>
      <p:pic>
        <p:nvPicPr>
          <p:cNvPr id="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2" name="矩形 11"/>
          <p:cNvSpPr/>
          <p:nvPr/>
        </p:nvSpPr>
        <p:spPr>
          <a:xfrm>
            <a:off x="-1" y="310108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3" name="矩形 12"/>
          <p:cNvSpPr/>
          <p:nvPr/>
        </p:nvSpPr>
        <p:spPr>
          <a:xfrm>
            <a:off x="5303457" y="1124744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123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0x10434686…654</a:t>
            </a:r>
            <a:endParaRPr lang="zh-TW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5303457" y="3114032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124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0x04568086…457</a:t>
            </a:r>
            <a:endParaRPr lang="zh-TW" altLang="en-US" sz="1600" dirty="0"/>
          </a:p>
        </p:txBody>
      </p:sp>
      <p:pic>
        <p:nvPicPr>
          <p:cNvPr id="15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1691280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16" y="368056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2741" y="5138147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</a:t>
            </a:r>
            <a:r>
              <a:rPr lang="zh-TW" altLang="en-US" sz="1600" dirty="0"/>
              <a:t>（</a:t>
            </a:r>
            <a:r>
              <a:rPr lang="zh-TW" altLang="en-US" sz="1600" dirty="0" smtClean="0"/>
              <a:t>手寫無效，共</a:t>
            </a:r>
            <a:r>
              <a:rPr lang="en-US" altLang="zh-TW" sz="1600" dirty="0" smtClean="0"/>
              <a:t>256</a:t>
            </a:r>
            <a:r>
              <a:rPr lang="zh-TW" altLang="en-US" sz="1600" dirty="0" smtClean="0"/>
              <a:t>碼）</a:t>
            </a:r>
            <a:r>
              <a:rPr lang="zh-TW" altLang="en-US" sz="1600" dirty="0"/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5316199" y="5151095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pic>
        <p:nvPicPr>
          <p:cNvPr id="19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58" y="5717631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>
            <a:stCxn id="11" idx="3"/>
          </p:cNvCxnSpPr>
          <p:nvPr/>
        </p:nvCxnSpPr>
        <p:spPr>
          <a:xfrm flipV="1">
            <a:off x="3827801" y="199188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V="1">
            <a:off x="4697316" y="1983923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V="1">
            <a:off x="3827801" y="3968228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 flipV="1">
            <a:off x="4707593" y="3981176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 flipV="1">
            <a:off x="3851208" y="6018239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V="1">
            <a:off x="4716016" y="6010274"/>
            <a:ext cx="600183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596608" y="1330169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6596608" y="3306508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dirty="0">
                <a:solidFill>
                  <a:srgbClr val="FF0000"/>
                </a:solidFill>
              </a:rPr>
              <a:t>失敗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596608" y="5356520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 smtClean="0">
                <a:solidFill>
                  <a:srgbClr val="005828"/>
                </a:solidFill>
              </a:rPr>
              <a:t>成功</a:t>
            </a:r>
            <a:endParaRPr lang="zh-TW" altLang="en-US" sz="8000" b="1" dirty="0">
              <a:solidFill>
                <a:srgbClr val="005828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99266" y="2830704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82850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999266" y="4869160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691680" y="2859481"/>
            <a:ext cx="461665" cy="2814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礦工的一生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7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47056" y="320687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 smtClean="0"/>
              <a:t>0x222…444 </a:t>
            </a:r>
            <a:r>
              <a:rPr lang="en-US" altLang="zh-TW" sz="1600" dirty="0"/>
              <a:t>-&gt; </a:t>
            </a:r>
            <a:r>
              <a:rPr lang="en-US" altLang="zh-TW" sz="1600" dirty="0" smtClean="0"/>
              <a:t>0x352…415(0.5)</a:t>
            </a:r>
            <a:endParaRPr lang="en-US" altLang="zh-TW" sz="1600" dirty="0"/>
          </a:p>
          <a:p>
            <a:r>
              <a:rPr lang="en-US" altLang="zh-TW" sz="1600" dirty="0"/>
              <a:t>0x333…333 -&gt; </a:t>
            </a:r>
            <a:r>
              <a:rPr lang="en-US" altLang="zh-TW" sz="1600" dirty="0" smtClean="0"/>
              <a:t>0x463…778(1)</a:t>
            </a:r>
            <a:endParaRPr lang="en-US" altLang="zh-TW" sz="1600" dirty="0"/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0x00000086…432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225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0x00000097…653</a:t>
            </a:r>
            <a:endParaRPr lang="zh-TW" altLang="en-US" sz="1600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44016" y="1262663"/>
            <a:ext cx="4860032" cy="1734289"/>
            <a:chOff x="0" y="-27384"/>
            <a:chExt cx="4860032" cy="1734289"/>
          </a:xfrm>
        </p:grpSpPr>
        <p:sp>
          <p:nvSpPr>
            <p:cNvPr id="4" name="矩形 3"/>
            <p:cNvSpPr/>
            <p:nvPr/>
          </p:nvSpPr>
          <p:spPr>
            <a:xfrm>
              <a:off x="0" y="-27384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/>
                <a:t>0x111…111 -&gt; 0x222…222(10)</a:t>
              </a:r>
            </a:p>
            <a:p>
              <a:r>
                <a:rPr lang="en-US" altLang="zh-TW" sz="1600" dirty="0"/>
                <a:t>0x333…333 -&gt; 0x444…444(3)</a:t>
              </a:r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</a:t>
              </a:r>
              <a:r>
                <a:rPr lang="zh-TW" altLang="en-US" sz="1600" dirty="0"/>
                <a:t>：</a:t>
              </a:r>
              <a:r>
                <a:rPr lang="en-US" altLang="zh-TW" sz="1600" dirty="0"/>
                <a:t>0x111</a:t>
              </a:r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123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0x00000086…432</a:t>
              </a:r>
              <a:endParaRPr lang="zh-TW" altLang="en-US" sz="1600" dirty="0"/>
            </a:p>
          </p:txBody>
        </p:sp>
        <p:pic>
          <p:nvPicPr>
            <p:cNvPr id="6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816" y="53915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/>
            <p:cNvCxnSpPr>
              <a:stCxn id="4" idx="3"/>
              <a:endCxn id="6" idx="1"/>
            </p:cNvCxnSpPr>
            <p:nvPr/>
          </p:nvCxnSpPr>
          <p:spPr>
            <a:xfrm flipV="1">
              <a:off x="3827801" y="839760"/>
              <a:ext cx="431015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肘形接點 10"/>
          <p:cNvCxnSpPr>
            <a:stCxn id="6" idx="3"/>
            <a:endCxn id="5" idx="3"/>
          </p:cNvCxnSpPr>
          <p:nvPr/>
        </p:nvCxnSpPr>
        <p:spPr>
          <a:xfrm>
            <a:off x="5004048" y="2129807"/>
            <a:ext cx="70809" cy="1944217"/>
          </a:xfrm>
          <a:prstGeom prst="bentConnector3">
            <a:avLst>
              <a:gd name="adj1" fmla="val 42284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>
            <a:stCxn id="5" idx="1"/>
            <a:endCxn id="15" idx="1"/>
          </p:cNvCxnSpPr>
          <p:nvPr/>
        </p:nvCxnSpPr>
        <p:spPr>
          <a:xfrm rot="10800000" flipV="1">
            <a:off x="946448" y="4074023"/>
            <a:ext cx="300608" cy="1893929"/>
          </a:xfrm>
          <a:prstGeom prst="bentConnector3">
            <a:avLst>
              <a:gd name="adj1" fmla="val 17604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/>
          <p:cNvGrpSpPr/>
          <p:nvPr/>
        </p:nvGrpSpPr>
        <p:grpSpPr>
          <a:xfrm>
            <a:off x="946448" y="5085184"/>
            <a:ext cx="6709154" cy="1734289"/>
            <a:chOff x="946448" y="4935071"/>
            <a:chExt cx="6709154" cy="1734289"/>
          </a:xfrm>
        </p:grpSpPr>
        <p:sp>
          <p:nvSpPr>
            <p:cNvPr id="14" name="矩形 13"/>
            <p:cNvSpPr/>
            <p:nvPr/>
          </p:nvSpPr>
          <p:spPr>
            <a:xfrm>
              <a:off x="3827801" y="4935071"/>
              <a:ext cx="3827801" cy="173428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600" dirty="0"/>
                <a:t>交易清單：</a:t>
              </a:r>
              <a:endParaRPr lang="en-US" altLang="zh-TW" sz="1600" dirty="0"/>
            </a:p>
            <a:p>
              <a:r>
                <a:rPr lang="en-US" altLang="zh-TW" sz="1600" dirty="0" smtClean="0"/>
                <a:t>0x222…444 </a:t>
              </a:r>
              <a:r>
                <a:rPr lang="en-US" altLang="zh-TW" sz="1600" dirty="0"/>
                <a:t>-&gt; </a:t>
              </a:r>
              <a:r>
                <a:rPr lang="en-US" altLang="zh-TW" sz="1600" dirty="0" smtClean="0"/>
                <a:t>0x352…415(0.5)</a:t>
              </a:r>
              <a:endParaRPr lang="en-US" altLang="zh-TW" sz="1600" dirty="0"/>
            </a:p>
            <a:p>
              <a:r>
                <a:rPr lang="en-US" altLang="zh-TW" sz="1600" dirty="0"/>
                <a:t>0x333…333 -&gt; </a:t>
              </a:r>
              <a:r>
                <a:rPr lang="en-US" altLang="zh-TW" sz="1600" dirty="0" smtClean="0"/>
                <a:t>0x463…778(1)</a:t>
              </a:r>
              <a:endParaRPr lang="en-US" altLang="zh-TW" sz="1600" dirty="0"/>
            </a:p>
            <a:p>
              <a:r>
                <a:rPr lang="en-US" altLang="zh-TW" sz="1600" dirty="0"/>
                <a:t>…</a:t>
              </a:r>
            </a:p>
            <a:p>
              <a:r>
                <a:rPr lang="zh-TW" altLang="en-US" sz="1600" dirty="0"/>
                <a:t>上一</a:t>
              </a:r>
              <a:r>
                <a:rPr lang="zh-TW" altLang="en-US" sz="1600" dirty="0" smtClean="0"/>
                <a:t>帳本編號：</a:t>
              </a:r>
              <a:r>
                <a:rPr lang="en-US" altLang="zh-TW" sz="1600" dirty="0" smtClean="0"/>
                <a:t>0x00000097…653</a:t>
              </a:r>
              <a:endParaRPr lang="en-US" altLang="zh-TW" sz="1600" dirty="0"/>
            </a:p>
            <a:p>
              <a:r>
                <a:rPr lang="zh-TW" altLang="en-US" sz="1600" dirty="0"/>
                <a:t>幸運數字</a:t>
              </a:r>
              <a:r>
                <a:rPr lang="zh-TW" altLang="en-US" sz="1600" dirty="0" smtClean="0"/>
                <a:t>：</a:t>
              </a:r>
              <a:r>
                <a:rPr lang="en-US" altLang="zh-TW" sz="1600" dirty="0" smtClean="0"/>
                <a:t>785</a:t>
              </a:r>
            </a:p>
            <a:p>
              <a:r>
                <a:rPr lang="zh-TW" altLang="en-US" sz="1600" dirty="0" smtClean="0"/>
                <a:t>本次帳本編號：</a:t>
              </a:r>
              <a:r>
                <a:rPr lang="en-US" altLang="zh-TW" sz="1600" dirty="0" smtClean="0"/>
                <a:t>0x00000097…653</a:t>
              </a:r>
              <a:endParaRPr lang="zh-TW" altLang="en-US" sz="1600" dirty="0"/>
            </a:p>
          </p:txBody>
        </p:sp>
        <p:pic>
          <p:nvPicPr>
            <p:cNvPr id="15" name="Picture 12" descr="「triangle icon」的圖片搜尋結果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448" y="5517232"/>
              <a:ext cx="601216" cy="601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直線接點 19"/>
            <p:cNvCxnSpPr>
              <a:stCxn id="15" idx="3"/>
              <a:endCxn id="14" idx="1"/>
            </p:cNvCxnSpPr>
            <p:nvPr/>
          </p:nvCxnSpPr>
          <p:spPr>
            <a:xfrm flipV="1">
              <a:off x="1547664" y="5802216"/>
              <a:ext cx="2280137" cy="156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標題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帳本之間是有關連的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32" name="Picture 12" descr="「triangle ico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5661248"/>
            <a:ext cx="601216" cy="60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線接點 32"/>
          <p:cNvCxnSpPr>
            <a:stCxn id="14" idx="3"/>
            <a:endCxn id="32" idx="1"/>
          </p:cNvCxnSpPr>
          <p:nvPr/>
        </p:nvCxnSpPr>
        <p:spPr>
          <a:xfrm>
            <a:off x="7655602" y="5952329"/>
            <a:ext cx="588806" cy="952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32" idx="3"/>
          </p:cNvCxnSpPr>
          <p:nvPr/>
        </p:nvCxnSpPr>
        <p:spPr>
          <a:xfrm>
            <a:off x="8845624" y="5961856"/>
            <a:ext cx="588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/>
              <a:t>情境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假設</a:t>
            </a:r>
            <a:r>
              <a:rPr lang="en-US" altLang="zh-TW" dirty="0" smtClean="0"/>
              <a:t>Edwin</a:t>
            </a:r>
            <a:r>
              <a:rPr lang="zh-TW" altLang="en-US" dirty="0" smtClean="0"/>
              <a:t>想轉</a:t>
            </a:r>
            <a:r>
              <a:rPr lang="en-US" altLang="zh-TW" dirty="0" smtClean="0"/>
              <a:t>10</a:t>
            </a:r>
            <a:r>
              <a:rPr lang="zh-TW" altLang="en-US" dirty="0" smtClean="0"/>
              <a:t>塊錢給</a:t>
            </a:r>
            <a:r>
              <a:rPr lang="en-US" altLang="zh-TW" dirty="0" smtClean="0"/>
              <a:t>Jerry</a:t>
            </a:r>
          </a:p>
          <a:p>
            <a:pPr lvl="1"/>
            <a:r>
              <a:rPr lang="en-US" altLang="zh-TW" dirty="0" smtClean="0"/>
              <a:t>Edwin</a:t>
            </a:r>
          </a:p>
          <a:p>
            <a:pPr lvl="2"/>
            <a:r>
              <a:rPr lang="zh-TW" altLang="en-US" dirty="0" smtClean="0"/>
              <a:t>確定轉出帳號</a:t>
            </a:r>
            <a:endParaRPr lang="en-US" altLang="zh-TW" dirty="0" smtClean="0"/>
          </a:p>
          <a:p>
            <a:pPr lvl="2"/>
            <a:r>
              <a:rPr lang="en-US" altLang="zh-TW" dirty="0"/>
              <a:t>Edwin</a:t>
            </a:r>
            <a:r>
              <a:rPr lang="zh-TW" altLang="en-US" dirty="0"/>
              <a:t>必須輸入正確的</a:t>
            </a:r>
            <a:r>
              <a:rPr lang="zh-TW" altLang="en-US" dirty="0" smtClean="0"/>
              <a:t>密碼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帳號餘額要夠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輸入帳號時不能手殘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可能要承受跨行轉帳手續費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按下轉出</a:t>
            </a:r>
            <a:endParaRPr lang="en-US" altLang="zh-TW" dirty="0" smtClean="0"/>
          </a:p>
          <a:p>
            <a:pPr lvl="1"/>
            <a:r>
              <a:rPr lang="zh-TW" altLang="en-US" dirty="0"/>
              <a:t>清算</a:t>
            </a:r>
            <a:r>
              <a:rPr lang="zh-TW" altLang="en-US" dirty="0" smtClean="0"/>
              <a:t>銀行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每天下午三點</a:t>
            </a:r>
            <a:r>
              <a:rPr lang="en-US" altLang="zh-TW" dirty="0" smtClean="0"/>
              <a:t>~</a:t>
            </a:r>
            <a:r>
              <a:rPr lang="zh-TW" altLang="en-US" dirty="0" smtClean="0"/>
              <a:t>三點半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2"/>
            <a:r>
              <a:rPr lang="zh-TW" altLang="en-US" dirty="0"/>
              <a:t>確認是</a:t>
            </a:r>
            <a:r>
              <a:rPr lang="en-US" altLang="zh-TW" dirty="0"/>
              <a:t>Edwin</a:t>
            </a:r>
            <a:r>
              <a:rPr lang="zh-TW" altLang="en-US" dirty="0"/>
              <a:t>所發出的</a:t>
            </a:r>
            <a:r>
              <a:rPr lang="zh-TW" altLang="en-US" dirty="0" smtClean="0"/>
              <a:t>交易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Edwin</a:t>
            </a:r>
            <a:r>
              <a:rPr lang="zh-TW" altLang="en-US" dirty="0" smtClean="0"/>
              <a:t>所在的銀行和</a:t>
            </a:r>
            <a:r>
              <a:rPr lang="en-US" altLang="zh-TW" dirty="0" smtClean="0"/>
              <a:t>Jerry</a:t>
            </a:r>
            <a:r>
              <a:rPr lang="zh-TW" altLang="en-US" dirty="0" smtClean="0"/>
              <a:t>所在的銀行做清算，確認兩間銀行之間的交易紀錄，以及餘額</a:t>
            </a:r>
            <a:endParaRPr lang="en-US" altLang="zh-TW" dirty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Jerry</a:t>
            </a:r>
          </a:p>
          <a:p>
            <a:pPr lvl="2"/>
            <a:r>
              <a:rPr lang="zh-TW" altLang="en-US" dirty="0" smtClean="0">
                <a:solidFill>
                  <a:srgbClr val="FF0000"/>
                </a:solidFill>
              </a:rPr>
              <a:t>坐著等錢進到我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Edwin</a:t>
            </a:r>
            <a:r>
              <a:rPr lang="zh-TW" altLang="en-US" dirty="0">
                <a:solidFill>
                  <a:srgbClr val="FF0000"/>
                </a:solidFill>
              </a:rPr>
              <a:t>所約定的</a:t>
            </a:r>
            <a:r>
              <a:rPr lang="zh-TW" altLang="en-US" dirty="0" smtClean="0">
                <a:solidFill>
                  <a:srgbClr val="FF0000"/>
                </a:solidFill>
              </a:rPr>
              <a:t>帳號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51" y="1271194"/>
            <a:ext cx="2859553" cy="14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4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確認完成交易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35966" y="2131949"/>
            <a:ext cx="3827801" cy="173428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/>
              <a:t>交易清單：</a:t>
            </a:r>
            <a:endParaRPr lang="en-US" altLang="zh-TW" sz="1600" dirty="0"/>
          </a:p>
          <a:p>
            <a:r>
              <a:rPr lang="en-US" altLang="zh-TW" sz="1600" dirty="0"/>
              <a:t>0x111…111 -&gt; 0x222…222(10)</a:t>
            </a:r>
          </a:p>
          <a:p>
            <a:r>
              <a:rPr lang="en-US" altLang="zh-TW" sz="1600" dirty="0"/>
              <a:t>0x333…333 -&gt; 0x444…444(3)</a:t>
            </a:r>
          </a:p>
          <a:p>
            <a:r>
              <a:rPr lang="en-US" altLang="zh-TW" sz="1600" dirty="0"/>
              <a:t>…</a:t>
            </a:r>
          </a:p>
          <a:p>
            <a:r>
              <a:rPr lang="zh-TW" altLang="en-US" sz="1600" dirty="0"/>
              <a:t>上一</a:t>
            </a:r>
            <a:r>
              <a:rPr lang="zh-TW" altLang="en-US" sz="1600" dirty="0" smtClean="0"/>
              <a:t>帳本編號：</a:t>
            </a:r>
            <a:r>
              <a:rPr lang="en-US" altLang="zh-TW" sz="1600" dirty="0" smtClean="0"/>
              <a:t>0x00004835…654</a:t>
            </a:r>
            <a:endParaRPr lang="en-US" altLang="zh-TW" sz="1600" dirty="0"/>
          </a:p>
          <a:p>
            <a:r>
              <a:rPr lang="zh-TW" altLang="en-US" sz="1600" dirty="0"/>
              <a:t>幸運數字</a:t>
            </a:r>
            <a:r>
              <a:rPr lang="zh-TW" altLang="en-US" sz="1600" dirty="0" smtClean="0"/>
              <a:t>：</a:t>
            </a:r>
            <a:r>
              <a:rPr lang="en-US" altLang="zh-TW" sz="1600" dirty="0" smtClean="0"/>
              <a:t>125</a:t>
            </a:r>
          </a:p>
          <a:p>
            <a:r>
              <a:rPr lang="zh-TW" altLang="en-US" sz="1600" dirty="0" smtClean="0"/>
              <a:t>本次帳本編號：</a:t>
            </a:r>
            <a:r>
              <a:rPr lang="en-US" altLang="zh-TW" sz="1600" dirty="0" smtClean="0"/>
              <a:t>0x00000086…432</a:t>
            </a:r>
            <a:endParaRPr lang="zh-TW" altLang="en-US" sz="1600" dirty="0"/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068216" y="4462264"/>
            <a:ext cx="3312368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1203580" y="4005065"/>
            <a:ext cx="2161169" cy="1443354"/>
            <a:chOff x="1051180" y="3176886"/>
            <a:chExt cx="2161169" cy="1443354"/>
          </a:xfrm>
        </p:grpSpPr>
        <p:pic>
          <p:nvPicPr>
            <p:cNvPr id="7" name="Picture 2" descr="Administrato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565" y="317688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1051180" y="4250908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0x111…111(Edwin)</a:t>
              </a:r>
              <a:endParaRPr lang="zh-TW" altLang="en-US" dirty="0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100535" y="4005064"/>
            <a:ext cx="2050561" cy="1443355"/>
            <a:chOff x="5948135" y="3176885"/>
            <a:chExt cx="2050561" cy="1443355"/>
          </a:xfrm>
        </p:grpSpPr>
        <p:pic>
          <p:nvPicPr>
            <p:cNvPr id="10" name="Picture 6" descr="User-Executive-Green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176885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字方塊 10"/>
            <p:cNvSpPr txBox="1"/>
            <p:nvPr/>
          </p:nvSpPr>
          <p:spPr>
            <a:xfrm>
              <a:off x="5948135" y="4250908"/>
              <a:ext cx="2050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0x222…222(Jerry)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251520" y="1268760"/>
            <a:ext cx="2176661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付款人</a:t>
            </a:r>
            <a:r>
              <a:rPr lang="en-US" altLang="zh-TW" sz="1200" dirty="0" smtClean="0"/>
              <a:t>: 0x111…111</a:t>
            </a:r>
            <a:r>
              <a:rPr lang="zh-TW" altLang="en-US" sz="1200" dirty="0" smtClean="0"/>
              <a:t> </a:t>
            </a:r>
            <a:endParaRPr lang="en-US" altLang="zh-TW" sz="1200" dirty="0" smtClean="0"/>
          </a:p>
          <a:p>
            <a:r>
              <a:rPr lang="zh-TW" altLang="en-US" sz="1200" dirty="0" smtClean="0"/>
              <a:t>收款人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0x222…222</a:t>
            </a:r>
          </a:p>
          <a:p>
            <a:r>
              <a:rPr lang="zh-TW" altLang="en-US" sz="1200" dirty="0" smtClean="0"/>
              <a:t>數量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10</a:t>
            </a:r>
          </a:p>
          <a:p>
            <a:r>
              <a:rPr lang="zh-TW" altLang="en-US" sz="1200" dirty="0" smtClean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帳本第一頁</a:t>
            </a:r>
            <a:endParaRPr lang="en-US" altLang="zh-TW" sz="1200" dirty="0" smtClean="0"/>
          </a:p>
          <a:p>
            <a:endParaRPr lang="en-US" altLang="zh-TW" sz="1200" dirty="0"/>
          </a:p>
          <a:p>
            <a:r>
              <a:rPr lang="en-US" altLang="zh-TW" sz="1200" dirty="0" smtClean="0"/>
              <a:t>[0x111…111</a:t>
            </a:r>
            <a:r>
              <a:rPr lang="zh-TW" altLang="en-US" sz="1200" dirty="0" smtClean="0"/>
              <a:t>的保密簽章</a:t>
            </a:r>
            <a:r>
              <a:rPr lang="en-US" altLang="zh-TW" sz="1200" dirty="0" smtClean="0"/>
              <a:t>]</a:t>
            </a:r>
            <a:endParaRPr lang="zh-TW" altLang="en-US" sz="1200" dirty="0"/>
          </a:p>
        </p:txBody>
      </p:sp>
      <p:cxnSp>
        <p:nvCxnSpPr>
          <p:cNvPr id="16" name="直線單箭頭接點 15"/>
          <p:cNvCxnSpPr/>
          <p:nvPr/>
        </p:nvCxnSpPr>
        <p:spPr>
          <a:xfrm flipH="1" flipV="1">
            <a:off x="2483768" y="2348880"/>
            <a:ext cx="28803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12" name="Group 33"/>
          <p:cNvGrpSpPr>
            <a:grpSpLocks/>
          </p:cNvGrpSpPr>
          <p:nvPr/>
        </p:nvGrpSpPr>
        <p:grpSpPr bwMode="auto">
          <a:xfrm>
            <a:off x="1179513" y="1804988"/>
            <a:ext cx="6981829" cy="3794126"/>
            <a:chOff x="743" y="1137"/>
            <a:chExt cx="4398" cy="2390"/>
          </a:xfrm>
        </p:grpSpPr>
        <p:sp>
          <p:nvSpPr>
            <p:cNvPr id="13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0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16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2100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(1650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1599" y="1137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>
              <a:off x="817" y="2256"/>
              <a:ext cx="645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ea typeface="新細明體" charset="-120"/>
                </a:rPr>
                <a:t>45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9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0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3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4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5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36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37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9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0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1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42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78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區塊鏈是什麼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、麥肯錫、高盛報告：改變金融的革命性技術</a:t>
            </a:r>
          </a:p>
        </p:txBody>
      </p:sp>
    </p:spTree>
    <p:extLst>
      <p:ext uri="{BB962C8B-B14F-4D97-AF65-F5344CB8AC3E}">
        <p14:creationId xmlns:p14="http://schemas.microsoft.com/office/powerpoint/2010/main" val="554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zh-TW" altLang="en-US" dirty="0">
                <a:solidFill>
                  <a:srgbClr val="FF0000"/>
                </a:solidFill>
              </a:rPr>
              <a:t>區塊鏈是比特幣底層的基礎技術</a:t>
            </a:r>
            <a:r>
              <a:rPr lang="zh-TW" altLang="en-US" dirty="0"/>
              <a:t>，區塊鏈技術由密碼學、數學、演算法及經濟模型</a:t>
            </a:r>
            <a:r>
              <a:rPr lang="zh-TW" altLang="en-US" dirty="0" smtClean="0"/>
              <a:t>所組成</a:t>
            </a:r>
            <a:r>
              <a:rPr lang="zh-TW" altLang="en-US" dirty="0"/>
              <a:t>，結合</a:t>
            </a:r>
            <a:r>
              <a:rPr lang="zh-TW" altLang="en-US" dirty="0">
                <a:solidFill>
                  <a:srgbClr val="FF0000"/>
                </a:solidFill>
              </a:rPr>
              <a:t>點對點的網路關係</a:t>
            </a:r>
            <a:r>
              <a:rPr lang="en-US" altLang="zh-TW" dirty="0">
                <a:solidFill>
                  <a:srgbClr val="FF0000"/>
                </a:solidFill>
              </a:rPr>
              <a:t>(P2P)</a:t>
            </a:r>
            <a:r>
              <a:rPr lang="zh-TW" altLang="en-US" dirty="0"/>
              <a:t>，並採用分散式共識演算法，來解決傳統分散式</a:t>
            </a:r>
            <a:r>
              <a:rPr lang="zh-TW" altLang="en-US" dirty="0" smtClean="0"/>
              <a:t>資料庫</a:t>
            </a:r>
            <a:r>
              <a:rPr lang="zh-TW" altLang="en-US" dirty="0"/>
              <a:t>的同步問題，可說是一套整合跨領域技術的基礎</a:t>
            </a:r>
            <a:r>
              <a:rPr lang="zh-TW" altLang="en-US" dirty="0" smtClean="0"/>
              <a:t>建設。</a:t>
            </a:r>
            <a:endParaRPr lang="en-US" altLang="zh-TW" dirty="0" smtClean="0"/>
          </a:p>
          <a:p>
            <a:pPr marL="0" indent="0" algn="just">
              <a:buNone/>
            </a:pPr>
            <a:endParaRPr lang="en-US" altLang="zh-TW" dirty="0"/>
          </a:p>
          <a:p>
            <a:pPr marL="0" indent="0" algn="just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375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3800" dirty="0" smtClean="0"/>
              <a:t>USD</a:t>
            </a:r>
            <a:r>
              <a:rPr lang="zh-TW" altLang="en-US" sz="13800" dirty="0" smtClean="0"/>
              <a:t> </a:t>
            </a:r>
            <a:r>
              <a:rPr lang="en-US" altLang="zh-TW" sz="13800" dirty="0" smtClean="0"/>
              <a:t>3,000</a:t>
            </a:r>
            <a:endParaRPr lang="zh-TW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6542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區塊鏈運作流程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133600" y="1556792"/>
            <a:ext cx="4724400" cy="685800"/>
            <a:chOff x="1296" y="1824"/>
            <a:chExt cx="2976" cy="432"/>
          </a:xfrm>
        </p:grpSpPr>
        <p:sp>
          <p:nvSpPr>
            <p:cNvPr id="5" name="AutoShape 4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Text Box 4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產生一筆新交易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Text Box 4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133600" y="2427744"/>
            <a:ext cx="4724400" cy="685800"/>
            <a:chOff x="1296" y="1824"/>
            <a:chExt cx="2976" cy="432"/>
          </a:xfrm>
        </p:grpSpPr>
        <p:sp>
          <p:nvSpPr>
            <p:cNvPr id="10" name="AutoShape 5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2" name="Text Box 5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各礦工將交易放入區塊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5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14" name="Group 55"/>
          <p:cNvGrpSpPr>
            <a:grpSpLocks/>
          </p:cNvGrpSpPr>
          <p:nvPr/>
        </p:nvGrpSpPr>
        <p:grpSpPr bwMode="auto">
          <a:xfrm>
            <a:off x="2133600" y="3298696"/>
            <a:ext cx="4724400" cy="685800"/>
            <a:chOff x="1296" y="1824"/>
            <a:chExt cx="2976" cy="432"/>
          </a:xfrm>
        </p:grpSpPr>
        <p:sp>
          <p:nvSpPr>
            <p:cNvPr id="15" name="AutoShape 56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tint val="21176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6" name="AutoShape 57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開始挖礦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19" name="Group 60"/>
          <p:cNvGrpSpPr>
            <a:grpSpLocks/>
          </p:cNvGrpSpPr>
          <p:nvPr/>
        </p:nvGrpSpPr>
        <p:grpSpPr bwMode="auto">
          <a:xfrm>
            <a:off x="2133600" y="4169648"/>
            <a:ext cx="4724400" cy="685800"/>
            <a:chOff x="1296" y="1824"/>
            <a:chExt cx="2976" cy="432"/>
          </a:xfrm>
        </p:grpSpPr>
        <p:sp>
          <p:nvSpPr>
            <p:cNvPr id="2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/>
                </a:gs>
                <a:gs pos="5000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得出結果後，廣播給其它礦工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  <p:grpSp>
        <p:nvGrpSpPr>
          <p:cNvPr id="24" name="Group 60"/>
          <p:cNvGrpSpPr>
            <a:grpSpLocks/>
          </p:cNvGrpSpPr>
          <p:nvPr/>
        </p:nvGrpSpPr>
        <p:grpSpPr bwMode="auto">
          <a:xfrm>
            <a:off x="2123728" y="5040600"/>
            <a:ext cx="4724400" cy="685800"/>
            <a:chOff x="1296" y="1824"/>
            <a:chExt cx="2976" cy="432"/>
          </a:xfrm>
        </p:grpSpPr>
        <p:sp>
          <p:nvSpPr>
            <p:cNvPr id="25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6">
                <a:lumMod val="50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礦工驗證結果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5</a:t>
              </a:r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123728" y="5911552"/>
            <a:ext cx="4724400" cy="685800"/>
            <a:chOff x="1296" y="1824"/>
            <a:chExt cx="2976" cy="432"/>
          </a:xfrm>
        </p:grpSpPr>
        <p:sp>
          <p:nvSpPr>
            <p:cNvPr id="30" name="AutoShape 61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1" name="AutoShape 62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bg2">
                <a:lumMod val="25000"/>
              </a:schemeClr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32" name="Text Box 63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交易驗證完成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64"/>
            <p:cNvSpPr txBox="1">
              <a:spLocks noChangeArrowheads="1"/>
            </p:cNvSpPr>
            <p:nvPr/>
          </p:nvSpPr>
          <p:spPr bwMode="gray">
            <a:xfrm>
              <a:off x="1393" y="1886"/>
              <a:ext cx="22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3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區塊鏈的特色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匿名、公開、快速、不可竄改</a:t>
            </a:r>
          </a:p>
        </p:txBody>
      </p:sp>
    </p:spTree>
    <p:extLst>
      <p:ext uri="{BB962C8B-B14F-4D97-AF65-F5344CB8AC3E}">
        <p14:creationId xmlns:p14="http://schemas.microsoft.com/office/powerpoint/2010/main" val="26953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「anonymous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2" r="17986"/>
          <a:stretch/>
        </p:blipFill>
        <p:spPr bwMode="auto">
          <a:xfrm>
            <a:off x="-36512" y="2679"/>
            <a:ext cx="9180512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公開透明 柯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942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240915" y="6695782"/>
            <a:ext cx="19030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</a:t>
            </a:r>
            <a:r>
              <a:rPr lang="en-US" altLang="zh-TW" sz="1100" dirty="0"/>
              <a:t>https://goo.gl/v4zM7h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41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26"/>
          <a:stretch/>
        </p:blipFill>
        <p:spPr bwMode="auto">
          <a:xfrm>
            <a:off x="0" y="-18722"/>
            <a:ext cx="9167062" cy="687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32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5" b="9700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" y="908720"/>
            <a:ext cx="9001000" cy="4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「speed up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98730"/>
            <a:ext cx="7776864" cy="486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331640" y="501317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傳統銀行一天清算一次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557377" y="501317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區塊</a:t>
            </a:r>
            <a:r>
              <a:rPr lang="zh-TW" altLang="en-US" dirty="0" smtClean="0"/>
              <a:t>鏈</a:t>
            </a:r>
            <a:r>
              <a:rPr lang="en-US" altLang="zh-TW" dirty="0" smtClean="0"/>
              <a:t>16</a:t>
            </a:r>
            <a:r>
              <a:rPr lang="zh-TW" altLang="en-US" dirty="0" smtClean="0"/>
              <a:t>秒</a:t>
            </a:r>
            <a:r>
              <a:rPr lang="zh-TW" altLang="en-US" dirty="0" smtClean="0"/>
              <a:t>一次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156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區塊鏈平台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創始人年紀僅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歲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創始人</a:t>
            </a:r>
            <a:r>
              <a:rPr lang="en-US" altLang="zh-TW" dirty="0" err="1"/>
              <a:t>Vitalik</a:t>
            </a:r>
            <a:r>
              <a:rPr lang="en-US" altLang="zh-TW" dirty="0"/>
              <a:t> </a:t>
            </a:r>
            <a:r>
              <a:rPr lang="en-US" altLang="zh-TW" dirty="0" err="1" smtClean="0"/>
              <a:t>Buterin</a:t>
            </a:r>
            <a:endParaRPr lang="en-US" altLang="zh-TW" dirty="0" smtClean="0"/>
          </a:p>
          <a:p>
            <a:r>
              <a:rPr lang="zh-TW" altLang="en-US" dirty="0" smtClean="0"/>
              <a:t>代表的數位貨幣</a:t>
            </a:r>
            <a:r>
              <a:rPr lang="en-US" altLang="zh-TW" dirty="0" smtClean="0"/>
              <a:t>:</a:t>
            </a:r>
            <a:r>
              <a:rPr lang="zh-TW" altLang="en-US" dirty="0" smtClean="0"/>
              <a:t> 以太幣</a:t>
            </a:r>
            <a:r>
              <a:rPr lang="en-US" altLang="zh-TW" dirty="0" smtClean="0"/>
              <a:t>(Ether)</a:t>
            </a:r>
          </a:p>
          <a:p>
            <a:endParaRPr lang="en-US" altLang="zh-TW" dirty="0" smtClean="0"/>
          </a:p>
          <a:p>
            <a:r>
              <a:rPr lang="zh-TW" altLang="en-US" dirty="0"/>
              <a:t>特色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開源平台，開發社群穩固，不斷增長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智慧型合約，任何人皆可在上面開發應用程式</a:t>
            </a:r>
            <a:endParaRPr lang="en-US" altLang="zh-TW" dirty="0" smtClean="0"/>
          </a:p>
          <a:p>
            <a:pPr lvl="1"/>
            <a:r>
              <a:rPr lang="zh-TW" altLang="en-US" dirty="0"/>
              <a:t>權益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4" name="Picture 6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229200"/>
            <a:ext cx="2808312" cy="15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「ethere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10" descr="「ethereum」的圖片搜尋結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12" descr="「ethereum」的圖片搜尋結果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4" descr="「ethereum」的圖片搜尋結果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64" name="Picture 16" descr="「ethereum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0201"/>
            <a:ext cx="4135619" cy="103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OneDrive\圖片\螢幕擷取畫面\2017-08-22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222298" cy="513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近三年走勢，週線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244408" y="2564904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300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8244408" y="4787528"/>
            <a:ext cx="820377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4269115" y="642761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115616" y="6423004"/>
            <a:ext cx="936104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2016/3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251520" y="3838228"/>
            <a:ext cx="7704856" cy="22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51520" y="2736000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948264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2000" y="1268760"/>
            <a:ext cx="0" cy="48962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059832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1512000" y="1268760"/>
            <a:ext cx="0" cy="4896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251520" y="5805264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/>
          <p:cNvSpPr/>
          <p:nvPr/>
        </p:nvSpPr>
        <p:spPr>
          <a:xfrm>
            <a:off x="8244408" y="5656436"/>
            <a:ext cx="83377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377674" y="124493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USD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-65737" y="6417498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年份</a:t>
            </a:r>
            <a:r>
              <a:rPr lang="en-US" altLang="zh-TW" dirty="0" smtClean="0"/>
              <a:t>/</a:t>
            </a:r>
            <a:r>
              <a:rPr lang="zh-TW" altLang="en-US" dirty="0" smtClean="0"/>
              <a:t>月</a:t>
            </a:r>
            <a:endParaRPr lang="zh-TW" altLang="en-US" dirty="0"/>
          </a:p>
        </p:txBody>
      </p:sp>
      <p:cxnSp>
        <p:nvCxnSpPr>
          <p:cNvPr id="25" name="直線接點 24"/>
          <p:cNvCxnSpPr/>
          <p:nvPr/>
        </p:nvCxnSpPr>
        <p:spPr>
          <a:xfrm>
            <a:off x="251520" y="4941168"/>
            <a:ext cx="77048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/>
          <p:cNvSpPr/>
          <p:nvPr/>
        </p:nvSpPr>
        <p:spPr>
          <a:xfrm>
            <a:off x="8244408" y="3717032"/>
            <a:ext cx="839043" cy="297656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200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754907" y="6602164"/>
            <a:ext cx="1375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dirty="0"/>
              <a:t>最後更新</a:t>
            </a:r>
            <a:r>
              <a:rPr lang="en-US" altLang="zh-TW" sz="1000" dirty="0"/>
              <a:t>: 2017/8/17</a:t>
            </a:r>
            <a:endParaRPr lang="zh-TW" altLang="en-US" sz="1000" dirty="0"/>
          </a:p>
        </p:txBody>
      </p:sp>
      <p:sp>
        <p:nvSpPr>
          <p:cNvPr id="28" name="圓角矩形 27"/>
          <p:cNvSpPr/>
          <p:nvPr/>
        </p:nvSpPr>
        <p:spPr>
          <a:xfrm>
            <a:off x="6465379" y="6417498"/>
            <a:ext cx="965769" cy="2976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2017/7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4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3"/>
            <a:ext cx="9144000" cy="68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580112" y="40466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期貨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84368" y="198884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股票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07504" y="191683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rgbClr val="FF0000"/>
                </a:solidFill>
              </a:rPr>
              <a:t>基金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ethereum enterprise allianc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6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 smtClean="0"/>
              <a:t>鏈</a:t>
            </a:r>
            <a:r>
              <a:rPr lang="zh-TW" altLang="en-US" dirty="0"/>
              <a:t>的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高盛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區塊鏈從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Airbnb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到股市及身分檢驗，將大顯身手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2"/>
          <p:cNvSpPr>
            <a:spLocks noChangeArrowheads="1"/>
          </p:cNvSpPr>
          <p:nvPr/>
        </p:nvSpPr>
        <p:spPr bwMode="black">
          <a:xfrm>
            <a:off x="5649913" y="1144788"/>
            <a:ext cx="2189162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車子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船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藝術品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black">
          <a:xfrm>
            <a:off x="5170488" y="4933878"/>
            <a:ext cx="2281237" cy="9971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000000"/>
                </a:solidFill>
                <a:latin typeface="+mn-ea"/>
              </a:rPr>
              <a:t>音樂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</a:pPr>
            <a:endParaRPr lang="en-US" altLang="zh-TW" sz="20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圖檔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26"/>
          <p:cNvSpPr>
            <a:spLocks noChangeArrowheads="1"/>
          </p:cNvSpPr>
          <p:nvPr/>
        </p:nvSpPr>
        <p:spPr bwMode="black">
          <a:xfrm>
            <a:off x="1825625" y="4933878"/>
            <a:ext cx="2192338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供應商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製造商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經銷網路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消費者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3622675" y="1086051"/>
            <a:ext cx="1919288" cy="593725"/>
            <a:chOff x="3622675" y="1484784"/>
            <a:chExt cx="1919288" cy="593725"/>
          </a:xfrm>
        </p:grpSpPr>
        <p:sp>
          <p:nvSpPr>
            <p:cNvPr id="5" name="AutoShape 17"/>
            <p:cNvSpPr>
              <a:spLocks noChangeArrowheads="1"/>
            </p:cNvSpPr>
            <p:nvPr/>
          </p:nvSpPr>
          <p:spPr bwMode="gray">
            <a:xfrm>
              <a:off x="3622675" y="1484784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white">
            <a:xfrm>
              <a:off x="3864114" y="1550813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實體資產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357313" y="2454203"/>
            <a:ext cx="1919287" cy="593725"/>
            <a:chOff x="1357313" y="2852936"/>
            <a:chExt cx="1919287" cy="593725"/>
          </a:xfrm>
        </p:grpSpPr>
        <p:sp>
          <p:nvSpPr>
            <p:cNvPr id="6" name="AutoShape 18"/>
            <p:cNvSpPr>
              <a:spLocks noChangeArrowheads="1"/>
            </p:cNvSpPr>
            <p:nvPr/>
          </p:nvSpPr>
          <p:spPr bwMode="gray">
            <a:xfrm>
              <a:off x="1357313" y="285293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white">
            <a:xfrm>
              <a:off x="1586052" y="292494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共享帳務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867400" y="2454203"/>
            <a:ext cx="1919288" cy="593725"/>
            <a:chOff x="5867400" y="2852936"/>
            <a:chExt cx="1919288" cy="593725"/>
          </a:xfrm>
        </p:grpSpPr>
        <p:sp>
          <p:nvSpPr>
            <p:cNvPr id="7" name="AutoShape 19"/>
            <p:cNvSpPr>
              <a:spLocks noChangeArrowheads="1"/>
            </p:cNvSpPr>
            <p:nvPr/>
          </p:nvSpPr>
          <p:spPr bwMode="gray">
            <a:xfrm>
              <a:off x="5867400" y="285293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white">
            <a:xfrm>
              <a:off x="6119158" y="2941984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抽象資產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5233988" y="4238553"/>
            <a:ext cx="1919287" cy="593725"/>
            <a:chOff x="5233988" y="4637286"/>
            <a:chExt cx="1919287" cy="593725"/>
          </a:xfrm>
        </p:grpSpPr>
        <p:sp>
          <p:nvSpPr>
            <p:cNvPr id="9" name="AutoShape 21"/>
            <p:cNvSpPr>
              <a:spLocks noChangeArrowheads="1"/>
            </p:cNvSpPr>
            <p:nvPr/>
          </p:nvSpPr>
          <p:spPr bwMode="gray">
            <a:xfrm>
              <a:off x="5233988" y="4637286"/>
              <a:ext cx="1919287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white">
            <a:xfrm>
              <a:off x="5446296" y="4716661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數位資產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939925" y="4225853"/>
            <a:ext cx="1919288" cy="593725"/>
            <a:chOff x="1939925" y="4624586"/>
            <a:chExt cx="1919288" cy="593725"/>
          </a:xfrm>
        </p:grpSpPr>
        <p:sp>
          <p:nvSpPr>
            <p:cNvPr id="8" name="AutoShape 20"/>
            <p:cNvSpPr>
              <a:spLocks noChangeArrowheads="1"/>
            </p:cNvSpPr>
            <p:nvPr/>
          </p:nvSpPr>
          <p:spPr bwMode="gray">
            <a:xfrm>
              <a:off x="1939925" y="4624586"/>
              <a:ext cx="1919288" cy="59372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6471"/>
                    <a:invGamma/>
                  </a:schemeClr>
                </a:gs>
              </a:gsLst>
              <a:lin ang="5400000" scaled="1"/>
            </a:gradFill>
            <a:ln w="57150">
              <a:solidFill>
                <a:schemeClr val="accent1"/>
              </a:solidFill>
              <a:round/>
              <a:headEnd/>
              <a:tailEnd/>
            </a:ln>
            <a:effectLst>
              <a:outerShdw dist="52363" dir="4557825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  <p:sp>
          <p:nvSpPr>
            <p:cNvPr id="19" name="Rectangle 31"/>
            <p:cNvSpPr>
              <a:spLocks noChangeArrowheads="1"/>
            </p:cNvSpPr>
            <p:nvPr/>
          </p:nvSpPr>
          <p:spPr bwMode="white">
            <a:xfrm>
              <a:off x="2187416" y="4690615"/>
              <a:ext cx="1415772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 smtClean="0">
                  <a:solidFill>
                    <a:srgbClr val="FFFFFF"/>
                  </a:solidFill>
                  <a:latin typeface="+mn-ea"/>
                </a:rPr>
                <a:t>商務網路</a:t>
              </a:r>
              <a:endParaRPr lang="en-US" altLang="zh-TW" sz="24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20" name="WordArt 32"/>
          <p:cNvSpPr>
            <a:spLocks noChangeArrowheads="1" noChangeShapeType="1" noTextEdit="1"/>
          </p:cNvSpPr>
          <p:nvPr/>
        </p:nvSpPr>
        <p:spPr bwMode="auto">
          <a:xfrm>
            <a:off x="3997325" y="3144567"/>
            <a:ext cx="1182688" cy="4349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TW" altLang="en-US" sz="2000" b="1" kern="10" dirty="0">
              <a:ln w="222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45791" dir="3378596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</p:txBody>
      </p:sp>
      <p:pic>
        <p:nvPicPr>
          <p:cNvPr id="21" name="Picture 16" descr="「ethereum」的圖片搜尋結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41"/>
          <a:stretch/>
        </p:blipFill>
        <p:spPr bwMode="auto">
          <a:xfrm>
            <a:off x="4029496" y="2192100"/>
            <a:ext cx="1085008" cy="167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2"/>
          <p:cNvSpPr>
            <a:spLocks noChangeArrowheads="1"/>
          </p:cNvSpPr>
          <p:nvPr/>
        </p:nvSpPr>
        <p:spPr bwMode="black">
          <a:xfrm>
            <a:off x="7405687" y="3144567"/>
            <a:ext cx="2189162" cy="13034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債券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股票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遺囑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專利</a:t>
            </a:r>
            <a:endParaRPr lang="en-US" altLang="zh-TW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Rectangle 26"/>
          <p:cNvSpPr>
            <a:spLocks noChangeArrowheads="1"/>
          </p:cNvSpPr>
          <p:nvPr/>
        </p:nvSpPr>
        <p:spPr bwMode="black">
          <a:xfrm>
            <a:off x="1587574" y="3212957"/>
            <a:ext cx="2192338" cy="609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信任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000000"/>
              </a:solidFill>
              <a:latin typeface="+mn-ea"/>
            </a:endParaRP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 smtClean="0">
                <a:solidFill>
                  <a:srgbClr val="000000"/>
                </a:solidFill>
                <a:latin typeface="+mn-ea"/>
              </a:rPr>
              <a:t>公開</a:t>
            </a:r>
            <a:endParaRPr lang="en-US" altLang="zh-TW" sz="1600" dirty="0" smtClean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3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22" y="0"/>
            <a:ext cx="5531362" cy="213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7" y="2190950"/>
            <a:ext cx="5551553" cy="204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30" y="4232990"/>
            <a:ext cx="5523747" cy="266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 smtClean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55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1813"/>
            <a:ext cx="5621217" cy="216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28558"/>
            <a:ext cx="5681582" cy="24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828515"/>
            <a:ext cx="5681581" cy="191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228091" y="6633284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來源</a:t>
            </a:r>
            <a:r>
              <a:rPr lang="en-US" altLang="zh-TW" sz="1100" dirty="0" smtClean="0"/>
              <a:t>:https</a:t>
            </a:r>
            <a:r>
              <a:rPr lang="en-US" altLang="zh-TW" sz="1100" dirty="0"/>
              <a:t>://goo.gl/9tuWiW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70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貼心小叮嚀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513" y="1828800"/>
            <a:ext cx="6097591" cy="3770313"/>
            <a:chOff x="743" y="1152"/>
            <a:chExt cx="3841" cy="2375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tx2"/>
            </a:solidFill>
            <a:ln w="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498" y="1152"/>
              <a:ext cx="82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9400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萬顆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599" y="1152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地址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4074" y="2256"/>
              <a:ext cx="43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礦工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498" y="3264"/>
              <a:ext cx="1086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交易無法取消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992" y="2256"/>
              <a:ext cx="470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16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743" y="3225"/>
              <a:ext cx="1247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0" hangingPunct="0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分散式資料系統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48627"/>
                    <a:invGamma/>
                  </a:schemeClr>
                </a:gs>
                <a:gs pos="100000">
                  <a:schemeClr val="accent1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88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TW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0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3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群組 77"/>
          <p:cNvGrpSpPr/>
          <p:nvPr/>
        </p:nvGrpSpPr>
        <p:grpSpPr>
          <a:xfrm>
            <a:off x="7524328" y="3140968"/>
            <a:ext cx="1524000" cy="2141012"/>
            <a:chOff x="9155732" y="3986738"/>
            <a:chExt cx="1524000" cy="2141012"/>
          </a:xfrm>
        </p:grpSpPr>
        <p:grpSp>
          <p:nvGrpSpPr>
            <p:cNvPr id="73" name="群組 72"/>
            <p:cNvGrpSpPr/>
            <p:nvPr/>
          </p:nvGrpSpPr>
          <p:grpSpPr>
            <a:xfrm>
              <a:off x="9155732" y="3986738"/>
              <a:ext cx="1524000" cy="1531938"/>
              <a:chOff x="8676456" y="4139138"/>
              <a:chExt cx="1524000" cy="1531938"/>
            </a:xfrm>
          </p:grpSpPr>
          <p:sp>
            <p:nvSpPr>
              <p:cNvPr id="74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5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6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開源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7" name="Oval 17"/>
            <p:cNvSpPr>
              <a:spLocks noChangeArrowheads="1"/>
            </p:cNvSpPr>
            <p:nvPr/>
          </p:nvSpPr>
          <p:spPr bwMode="gray">
            <a:xfrm>
              <a:off x="9189862" y="5640387"/>
              <a:ext cx="1455738" cy="487363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數位貨幣的未來</a:t>
            </a:r>
          </a:p>
        </p:txBody>
      </p:sp>
      <p:sp>
        <p:nvSpPr>
          <p:cNvPr id="36" name="AutoShape 3"/>
          <p:cNvSpPr>
            <a:spLocks noChangeArrowheads="1"/>
          </p:cNvSpPr>
          <p:nvPr/>
        </p:nvSpPr>
        <p:spPr bwMode="gray">
          <a:xfrm>
            <a:off x="1806575" y="2209800"/>
            <a:ext cx="5530850" cy="2743200"/>
          </a:xfrm>
          <a:prstGeom prst="upArrow">
            <a:avLst>
              <a:gd name="adj1" fmla="val 57824"/>
              <a:gd name="adj2" fmla="val 54398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>
              <a:latin typeface="+mn-ea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gray">
          <a:xfrm>
            <a:off x="2362200" y="1447800"/>
            <a:ext cx="44196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66667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66667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zh-TW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</a:rPr>
              <a:t>數位貨幣</a:t>
            </a:r>
            <a:endParaRPr lang="en-US" altLang="zh-TW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/>
        </p:nvSpPr>
        <p:spPr bwMode="gray">
          <a:xfrm>
            <a:off x="4223544" y="2819400"/>
            <a:ext cx="69691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zh-TW" altLang="en-US" sz="2000" dirty="0" smtClean="0">
                <a:latin typeface="+mn-ea"/>
              </a:rPr>
              <a:t>推升</a:t>
            </a:r>
            <a:endParaRPr lang="en-US" altLang="zh-TW" sz="2000" dirty="0">
              <a:latin typeface="+mn-ea"/>
            </a:endParaRPr>
          </a:p>
        </p:txBody>
      </p:sp>
      <p:grpSp>
        <p:nvGrpSpPr>
          <p:cNvPr id="39" name="Group 29"/>
          <p:cNvGrpSpPr>
            <a:grpSpLocks/>
          </p:cNvGrpSpPr>
          <p:nvPr/>
        </p:nvGrpSpPr>
        <p:grpSpPr bwMode="auto">
          <a:xfrm>
            <a:off x="107504" y="3212976"/>
            <a:ext cx="1485900" cy="1989138"/>
            <a:chOff x="576" y="2572"/>
            <a:chExt cx="936" cy="1253"/>
          </a:xfrm>
        </p:grpSpPr>
        <p:grpSp>
          <p:nvGrpSpPr>
            <p:cNvPr id="60" name="Group 6"/>
            <p:cNvGrpSpPr>
              <a:grpSpLocks/>
            </p:cNvGrpSpPr>
            <p:nvPr/>
          </p:nvGrpSpPr>
          <p:grpSpPr bwMode="auto">
            <a:xfrm>
              <a:off x="576" y="2572"/>
              <a:ext cx="936" cy="954"/>
              <a:chOff x="624" y="1584"/>
              <a:chExt cx="1248" cy="1296"/>
            </a:xfrm>
          </p:grpSpPr>
          <p:grpSp>
            <p:nvGrpSpPr>
              <p:cNvPr id="62" name="Group 7"/>
              <p:cNvGrpSpPr>
                <a:grpSpLocks/>
              </p:cNvGrpSpPr>
              <p:nvPr/>
            </p:nvGrpSpPr>
            <p:grpSpPr bwMode="auto">
              <a:xfrm>
                <a:off x="624" y="1584"/>
                <a:ext cx="1248" cy="1296"/>
                <a:chOff x="2016" y="1920"/>
                <a:chExt cx="1680" cy="1680"/>
              </a:xfrm>
            </p:grpSpPr>
            <p:sp>
              <p:nvSpPr>
                <p:cNvPr id="64" name="Oval 8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3529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65" name="Freeform 9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63" name="Text Box 10"/>
              <p:cNvSpPr txBox="1">
                <a:spLocks noChangeArrowheads="1"/>
              </p:cNvSpPr>
              <p:nvPr/>
            </p:nvSpPr>
            <p:spPr bwMode="gray">
              <a:xfrm>
                <a:off x="950" y="2244"/>
                <a:ext cx="586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商家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61" name="Oval 11"/>
            <p:cNvSpPr>
              <a:spLocks noChangeArrowheads="1"/>
            </p:cNvSpPr>
            <p:nvPr/>
          </p:nvSpPr>
          <p:spPr bwMode="gray">
            <a:xfrm>
              <a:off x="672" y="3580"/>
              <a:ext cx="760" cy="245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0" name="Group 32"/>
          <p:cNvGrpSpPr>
            <a:grpSpLocks/>
          </p:cNvGrpSpPr>
          <p:nvPr/>
        </p:nvGrpSpPr>
        <p:grpSpPr bwMode="auto">
          <a:xfrm>
            <a:off x="6360368" y="4293096"/>
            <a:ext cx="1524000" cy="2066925"/>
            <a:chOff x="4272" y="2544"/>
            <a:chExt cx="960" cy="1302"/>
          </a:xfrm>
        </p:grpSpPr>
        <p:grpSp>
          <p:nvGrpSpPr>
            <p:cNvPr id="54" name="Group 12"/>
            <p:cNvGrpSpPr>
              <a:grpSpLocks/>
            </p:cNvGrpSpPr>
            <p:nvPr/>
          </p:nvGrpSpPr>
          <p:grpSpPr bwMode="auto">
            <a:xfrm>
              <a:off x="4272" y="2544"/>
              <a:ext cx="960" cy="965"/>
              <a:chOff x="2400" y="1488"/>
              <a:chExt cx="1152" cy="1152"/>
            </a:xfrm>
          </p:grpSpPr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1488"/>
                <a:ext cx="1152" cy="1152"/>
                <a:chOff x="2016" y="1920"/>
                <a:chExt cx="1680" cy="1680"/>
              </a:xfrm>
            </p:grpSpPr>
            <p:sp>
              <p:nvSpPr>
                <p:cNvPr id="58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chemeClr val="folHlink">
                        <a:gamma/>
                        <a:shade val="24314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59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57" name="Text Box 16"/>
              <p:cNvSpPr txBox="1">
                <a:spLocks noChangeArrowheads="1"/>
              </p:cNvSpPr>
              <p:nvPr/>
            </p:nvSpPr>
            <p:spPr bwMode="gray">
              <a:xfrm>
                <a:off x="2505" y="2025"/>
                <a:ext cx="915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基礎技術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55" name="Oval 17"/>
            <p:cNvSpPr>
              <a:spLocks noChangeArrowheads="1"/>
            </p:cNvSpPr>
            <p:nvPr/>
          </p:nvSpPr>
          <p:spPr bwMode="gray">
            <a:xfrm>
              <a:off x="4299" y="3539"/>
              <a:ext cx="917" cy="307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1" name="Group 30"/>
          <p:cNvGrpSpPr>
            <a:grpSpLocks/>
          </p:cNvGrpSpPr>
          <p:nvPr/>
        </p:nvGrpSpPr>
        <p:grpSpPr bwMode="auto">
          <a:xfrm>
            <a:off x="1331640" y="4293096"/>
            <a:ext cx="1524000" cy="2089150"/>
            <a:chOff x="1776" y="2572"/>
            <a:chExt cx="960" cy="1316"/>
          </a:xfrm>
        </p:grpSpPr>
        <p:grpSp>
          <p:nvGrpSpPr>
            <p:cNvPr id="49" name="Group 18"/>
            <p:cNvGrpSpPr>
              <a:grpSpLocks/>
            </p:cNvGrpSpPr>
            <p:nvPr/>
          </p:nvGrpSpPr>
          <p:grpSpPr bwMode="auto">
            <a:xfrm>
              <a:off x="1776" y="2572"/>
              <a:ext cx="960" cy="958"/>
              <a:chOff x="2016" y="1920"/>
              <a:chExt cx="1680" cy="1680"/>
            </a:xfrm>
          </p:grpSpPr>
          <p:sp>
            <p:nvSpPr>
              <p:cNvPr id="52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137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53" name="Freeform 2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</p:grpSp>
        <p:sp>
          <p:nvSpPr>
            <p:cNvPr id="50" name="Text Box 21"/>
            <p:cNvSpPr txBox="1">
              <a:spLocks noChangeArrowheads="1"/>
            </p:cNvSpPr>
            <p:nvPr/>
          </p:nvSpPr>
          <p:spPr bwMode="gray">
            <a:xfrm>
              <a:off x="1824" y="3032"/>
              <a:ext cx="86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/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加</a:t>
              </a:r>
              <a:r>
                <a:rPr lang="zh-TW" alt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密</a:t>
              </a:r>
              <a:r>
                <a:rPr lang="zh-TW" altLang="en-US" sz="2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貨幣</a:t>
              </a:r>
              <a:endParaRPr lang="en-US" altLang="zh-TW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51" name="Oval 22"/>
            <p:cNvSpPr>
              <a:spLocks noChangeArrowheads="1"/>
            </p:cNvSpPr>
            <p:nvPr/>
          </p:nvSpPr>
          <p:spPr bwMode="gray">
            <a:xfrm>
              <a:off x="1776" y="3580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42" name="Group 31"/>
          <p:cNvGrpSpPr>
            <a:grpSpLocks/>
          </p:cNvGrpSpPr>
          <p:nvPr/>
        </p:nvGrpSpPr>
        <p:grpSpPr bwMode="auto">
          <a:xfrm>
            <a:off x="4685283" y="4652267"/>
            <a:ext cx="1524000" cy="2217738"/>
            <a:chOff x="3072" y="2544"/>
            <a:chExt cx="960" cy="1397"/>
          </a:xfrm>
        </p:grpSpPr>
        <p:grpSp>
          <p:nvGrpSpPr>
            <p:cNvPr id="43" name="Group 23"/>
            <p:cNvGrpSpPr>
              <a:grpSpLocks/>
            </p:cNvGrpSpPr>
            <p:nvPr/>
          </p:nvGrpSpPr>
          <p:grpSpPr bwMode="auto">
            <a:xfrm>
              <a:off x="3072" y="2544"/>
              <a:ext cx="960" cy="958"/>
              <a:chOff x="3072" y="2544"/>
              <a:chExt cx="960" cy="958"/>
            </a:xfrm>
          </p:grpSpPr>
          <p:grpSp>
            <p:nvGrpSpPr>
              <p:cNvPr id="45" name="Group 24"/>
              <p:cNvGrpSpPr>
                <a:grpSpLocks/>
              </p:cNvGrpSpPr>
              <p:nvPr/>
            </p:nvGrpSpPr>
            <p:grpSpPr bwMode="auto">
              <a:xfrm>
                <a:off x="3072" y="2544"/>
                <a:ext cx="960" cy="958"/>
                <a:chOff x="2016" y="1920"/>
                <a:chExt cx="1680" cy="1680"/>
              </a:xfrm>
            </p:grpSpPr>
            <p:sp>
              <p:nvSpPr>
                <p:cNvPr id="47" name="Oval 25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51373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TW" altLang="en-US">
                    <a:latin typeface="+mn-ea"/>
                  </a:endParaRPr>
                </a:p>
              </p:txBody>
            </p:sp>
            <p:sp>
              <p:nvSpPr>
                <p:cNvPr id="48" name="Freeform 26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/>
                  <a:ahLst/>
                  <a:cxnLst>
                    <a:cxn ang="0">
                      <a:pos x="1301" y="401"/>
                    </a:cxn>
                    <a:cxn ang="0">
                      <a:pos x="1317" y="442"/>
                    </a:cxn>
                    <a:cxn ang="0">
                      <a:pos x="1321" y="481"/>
                    </a:cxn>
                    <a:cxn ang="0">
                      <a:pos x="1315" y="516"/>
                    </a:cxn>
                    <a:cxn ang="0">
                      <a:pos x="1298" y="550"/>
                    </a:cxn>
                    <a:cxn ang="0">
                      <a:pos x="1272" y="579"/>
                    </a:cxn>
                    <a:cxn ang="0">
                      <a:pos x="1239" y="604"/>
                    </a:cxn>
                    <a:cxn ang="0">
                      <a:pos x="1196" y="628"/>
                    </a:cxn>
                    <a:cxn ang="0">
                      <a:pos x="1147" y="649"/>
                    </a:cxn>
                    <a:cxn ang="0">
                      <a:pos x="1092" y="667"/>
                    </a:cxn>
                    <a:cxn ang="0">
                      <a:pos x="1031" y="683"/>
                    </a:cxn>
                    <a:cxn ang="0">
                      <a:pos x="967" y="694"/>
                    </a:cxn>
                    <a:cxn ang="0">
                      <a:pos x="896" y="704"/>
                    </a:cxn>
                    <a:cxn ang="0">
                      <a:pos x="824" y="710"/>
                    </a:cxn>
                    <a:cxn ang="0">
                      <a:pos x="795" y="712"/>
                    </a:cxn>
                    <a:cxn ang="0">
                      <a:pos x="476" y="712"/>
                    </a:cxn>
                    <a:cxn ang="0">
                      <a:pos x="472" y="712"/>
                    </a:cxn>
                    <a:cxn ang="0">
                      <a:pos x="409" y="708"/>
                    </a:cxn>
                    <a:cxn ang="0">
                      <a:pos x="348" y="704"/>
                    </a:cxn>
                    <a:cxn ang="0">
                      <a:pos x="290" y="696"/>
                    </a:cxn>
                    <a:cxn ang="0">
                      <a:pos x="235" y="689"/>
                    </a:cxn>
                    <a:cxn ang="0">
                      <a:pos x="186" y="677"/>
                    </a:cxn>
                    <a:cxn ang="0">
                      <a:pos x="141" y="663"/>
                    </a:cxn>
                    <a:cxn ang="0">
                      <a:pos x="102" y="648"/>
                    </a:cxn>
                    <a:cxn ang="0">
                      <a:pos x="67" y="630"/>
                    </a:cxn>
                    <a:cxn ang="0">
                      <a:pos x="39" y="608"/>
                    </a:cxn>
                    <a:cxn ang="0">
                      <a:pos x="18" y="583"/>
                    </a:cxn>
                    <a:cxn ang="0">
                      <a:pos x="6" y="554"/>
                    </a:cxn>
                    <a:cxn ang="0">
                      <a:pos x="0" y="524"/>
                    </a:cxn>
                    <a:cxn ang="0">
                      <a:pos x="0" y="520"/>
                    </a:cxn>
                    <a:cxn ang="0">
                      <a:pos x="4" y="487"/>
                    </a:cxn>
                    <a:cxn ang="0">
                      <a:pos x="16" y="446"/>
                    </a:cxn>
                    <a:cxn ang="0">
                      <a:pos x="51" y="370"/>
                    </a:cxn>
                    <a:cxn ang="0">
                      <a:pos x="94" y="299"/>
                    </a:cxn>
                    <a:cxn ang="0">
                      <a:pos x="147" y="235"/>
                    </a:cxn>
                    <a:cxn ang="0">
                      <a:pos x="204" y="176"/>
                    </a:cxn>
                    <a:cxn ang="0">
                      <a:pos x="270" y="125"/>
                    </a:cxn>
                    <a:cxn ang="0">
                      <a:pos x="341" y="82"/>
                    </a:cxn>
                    <a:cxn ang="0">
                      <a:pos x="415" y="47"/>
                    </a:cxn>
                    <a:cxn ang="0">
                      <a:pos x="497" y="21"/>
                    </a:cxn>
                    <a:cxn ang="0">
                      <a:pos x="581" y="6"/>
                    </a:cxn>
                    <a:cxn ang="0">
                      <a:pos x="667" y="0"/>
                    </a:cxn>
                    <a:cxn ang="0">
                      <a:pos x="667" y="0"/>
                    </a:cxn>
                    <a:cxn ang="0">
                      <a:pos x="759" y="6"/>
                    </a:cxn>
                    <a:cxn ang="0">
                      <a:pos x="847" y="23"/>
                    </a:cxn>
                    <a:cxn ang="0">
                      <a:pos x="932" y="53"/>
                    </a:cxn>
                    <a:cxn ang="0">
                      <a:pos x="1010" y="90"/>
                    </a:cxn>
                    <a:cxn ang="0">
                      <a:pos x="1082" y="137"/>
                    </a:cxn>
                    <a:cxn ang="0">
                      <a:pos x="1149" y="194"/>
                    </a:cxn>
                    <a:cxn ang="0">
                      <a:pos x="1208" y="256"/>
                    </a:cxn>
                    <a:cxn ang="0">
                      <a:pos x="1258" y="325"/>
                    </a:cxn>
                    <a:cxn ang="0">
                      <a:pos x="1301" y="401"/>
                    </a:cxn>
                    <a:cxn ang="0">
                      <a:pos x="1301" y="401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TW" altLang="en-US">
                    <a:latin typeface="+mn-ea"/>
                  </a:endParaRPr>
                </a:p>
              </p:txBody>
            </p:sp>
          </p:grpSp>
          <p:sp>
            <p:nvSpPr>
              <p:cNvPr id="46" name="Text Box 27"/>
              <p:cNvSpPr txBox="1">
                <a:spLocks noChangeArrowheads="1"/>
              </p:cNvSpPr>
              <p:nvPr/>
            </p:nvSpPr>
            <p:spPr bwMode="gray">
              <a:xfrm>
                <a:off x="3120" y="3004"/>
                <a:ext cx="864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zh-TW" altLang="en-US" sz="2000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政府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44" name="Oval 28"/>
            <p:cNvSpPr>
              <a:spLocks noChangeArrowheads="1"/>
            </p:cNvSpPr>
            <p:nvPr/>
          </p:nvSpPr>
          <p:spPr bwMode="gray">
            <a:xfrm>
              <a:off x="3098" y="3633"/>
              <a:ext cx="916" cy="30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2987824" y="4653136"/>
            <a:ext cx="1524000" cy="2156566"/>
            <a:chOff x="251520" y="969168"/>
            <a:chExt cx="1524000" cy="2156566"/>
          </a:xfrm>
        </p:grpSpPr>
        <p:grpSp>
          <p:nvGrpSpPr>
            <p:cNvPr id="72" name="群組 71"/>
            <p:cNvGrpSpPr/>
            <p:nvPr/>
          </p:nvGrpSpPr>
          <p:grpSpPr>
            <a:xfrm>
              <a:off x="251520" y="969168"/>
              <a:ext cx="1524000" cy="1531938"/>
              <a:chOff x="8676456" y="4139138"/>
              <a:chExt cx="1524000" cy="1531938"/>
            </a:xfrm>
          </p:grpSpPr>
          <p:sp>
            <p:nvSpPr>
              <p:cNvPr id="69" name="Oval 14"/>
              <p:cNvSpPr>
                <a:spLocks noChangeArrowheads="1"/>
              </p:cNvSpPr>
              <p:nvPr/>
            </p:nvSpPr>
            <p:spPr bwMode="gray">
              <a:xfrm>
                <a:off x="8676456" y="4139138"/>
                <a:ext cx="1524000" cy="1531938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gray">
              <a:xfrm>
                <a:off x="8850627" y="4164670"/>
                <a:ext cx="1175657" cy="578124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>
                  <a:latin typeface="+mn-ea"/>
                </a:endParaRPr>
              </a:p>
            </p:txBody>
          </p:sp>
          <p:sp>
            <p:nvSpPr>
              <p:cNvPr id="71" name="Text Box 16"/>
              <p:cNvSpPr txBox="1">
                <a:spLocks noChangeArrowheads="1"/>
              </p:cNvSpPr>
              <p:nvPr/>
            </p:nvSpPr>
            <p:spPr bwMode="gray">
              <a:xfrm>
                <a:off x="9071779" y="4853245"/>
                <a:ext cx="69762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TW" altLang="en-US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數位</a:t>
                </a:r>
                <a:endParaRPr lang="en-US" altLang="zh-TW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79" name="Oval 11"/>
            <p:cNvSpPr>
              <a:spLocks noChangeArrowheads="1"/>
            </p:cNvSpPr>
            <p:nvPr/>
          </p:nvSpPr>
          <p:spPr bwMode="gray">
            <a:xfrm>
              <a:off x="394848" y="2736796"/>
              <a:ext cx="1206500" cy="388938"/>
            </a:xfrm>
            <a:prstGeom prst="ellipse">
              <a:avLst/>
            </a:prstGeom>
            <a:gradFill rotWithShape="1">
              <a:gsLst>
                <a:gs pos="0">
                  <a:srgbClr val="CECECE"/>
                </a:gs>
                <a:gs pos="100000">
                  <a:srgbClr val="CECECE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31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合法性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台灣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美國</a:t>
            </a:r>
            <a:r>
              <a:rPr lang="en-US" altLang="zh-TW" dirty="0" smtClean="0"/>
              <a:t>:</a:t>
            </a:r>
            <a:r>
              <a:rPr lang="zh-TW" altLang="en-US" dirty="0"/>
              <a:t>無明顯表態，持平開放態度</a:t>
            </a:r>
            <a:r>
              <a:rPr lang="zh-TW" altLang="en-US" dirty="0" smtClean="0"/>
              <a:t>。 </a:t>
            </a:r>
            <a:endParaRPr lang="en-US" altLang="zh-TW" dirty="0" smtClean="0"/>
          </a:p>
          <a:p>
            <a:r>
              <a:rPr lang="zh-TW" altLang="en-US" dirty="0" smtClean="0"/>
              <a:t>日本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月，新版支付服務法承認虛擬貨幣的合法支付地位。</a:t>
            </a:r>
            <a:endParaRPr lang="en-US" altLang="zh-TW" dirty="0" smtClean="0"/>
          </a:p>
          <a:p>
            <a:r>
              <a:rPr lang="zh-TW" altLang="en-US" dirty="0" smtClean="0"/>
              <a:t>中國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2</a:t>
            </a:r>
            <a:r>
              <a:rPr lang="zh-TW" altLang="en-US" dirty="0" smtClean="0"/>
              <a:t>月對比特幣進行監管機制。</a:t>
            </a:r>
            <a:endParaRPr lang="en-US" altLang="zh-TW" dirty="0" smtClean="0"/>
          </a:p>
          <a:p>
            <a:r>
              <a:rPr lang="zh-TW" altLang="en-US" dirty="0" smtClean="0"/>
              <a:t>印度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/>
              <a:t>6</a:t>
            </a:r>
            <a:r>
              <a:rPr lang="zh-TW" altLang="en-US" dirty="0" smtClean="0"/>
              <a:t>月，政府委員決定監管比特幣市場。</a:t>
            </a:r>
            <a:endParaRPr lang="en-US" altLang="zh-TW" dirty="0" smtClean="0"/>
          </a:p>
          <a:p>
            <a:r>
              <a:rPr lang="zh-TW" altLang="en-US" dirty="0" smtClean="0"/>
              <a:t>澳洲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日起</a:t>
            </a:r>
            <a:r>
              <a:rPr lang="zh-TW" altLang="en-US" dirty="0" smtClean="0"/>
              <a:t>，視</a:t>
            </a:r>
            <a:r>
              <a:rPr lang="zh-TW" altLang="en-US" dirty="0"/>
              <a:t>比特幣為貨幣之一，並且免除商品與服務稅（</a:t>
            </a:r>
            <a:r>
              <a:rPr lang="en-US" altLang="zh-TW" dirty="0"/>
              <a:t>GST</a:t>
            </a:r>
            <a:r>
              <a:rPr lang="zh-TW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677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/>
              <a:t>　</a:t>
            </a:r>
            <a:r>
              <a:rPr lang="zh-TW" altLang="en-US" dirty="0" smtClean="0"/>
              <a:t>　日本</a:t>
            </a:r>
            <a:r>
              <a:rPr lang="zh-TW" altLang="en-US" dirty="0"/>
              <a:t>比特幣交易所</a:t>
            </a:r>
            <a:r>
              <a:rPr lang="en-US" altLang="zh-TW" dirty="0" err="1" smtClean="0"/>
              <a:t>Bitpoint</a:t>
            </a:r>
            <a:r>
              <a:rPr lang="zh-TW" altLang="en-US" dirty="0"/>
              <a:t> </a:t>
            </a:r>
            <a:r>
              <a:rPr lang="en-US" altLang="zh-TW" dirty="0" smtClean="0"/>
              <a:t>2017/7/5</a:t>
            </a:r>
            <a:r>
              <a:rPr lang="zh-TW" altLang="en-US" dirty="0" smtClean="0"/>
              <a:t>宣佈</a:t>
            </a:r>
            <a:r>
              <a:rPr lang="zh-TW" altLang="en-US" dirty="0"/>
              <a:t>，與支付服務的供應商</a:t>
            </a:r>
            <a:r>
              <a:rPr lang="en-US" altLang="zh-TW" dirty="0"/>
              <a:t>Nippon Pay</a:t>
            </a:r>
            <a:r>
              <a:rPr lang="zh-TW" altLang="en-US" dirty="0"/>
              <a:t>合作</a:t>
            </a:r>
            <a:r>
              <a:rPr lang="zh-TW" altLang="en-US" dirty="0" smtClean="0"/>
              <a:t>，微</a:t>
            </a:r>
            <a:r>
              <a:rPr lang="zh-TW" altLang="en-US" dirty="0"/>
              <a:t>信、支付寶和銀聯都能在這個新平臺</a:t>
            </a:r>
            <a:r>
              <a:rPr lang="zh-TW" altLang="en-US" dirty="0" smtClean="0"/>
              <a:t>上使用</a:t>
            </a:r>
            <a:r>
              <a:rPr lang="zh-TW" altLang="en-US" dirty="0" smtClean="0">
                <a:solidFill>
                  <a:srgbClr val="FF0000"/>
                </a:solidFill>
              </a:rPr>
              <a:t>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以太</a:t>
            </a:r>
            <a:r>
              <a:rPr lang="zh-TW" altLang="en-US" dirty="0" smtClean="0">
                <a:solidFill>
                  <a:srgbClr val="FF0000"/>
                </a:solidFill>
              </a:rPr>
              <a:t>幣</a:t>
            </a:r>
            <a:r>
              <a:rPr lang="zh-TW" altLang="en-US" dirty="0" smtClean="0"/>
              <a:t>做為</a:t>
            </a:r>
            <a:r>
              <a:rPr lang="zh-TW" altLang="en-US" dirty="0" smtClean="0">
                <a:solidFill>
                  <a:srgbClr val="FF0000"/>
                </a:solidFill>
              </a:rPr>
              <a:t>支付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079652" y="6581001"/>
            <a:ext cx="2064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/>
              <a:t>來源</a:t>
            </a:r>
            <a:r>
              <a:rPr lang="en-US" altLang="zh-TW" sz="1200" dirty="0" smtClean="0"/>
              <a:t>:https</a:t>
            </a:r>
            <a:r>
              <a:rPr lang="en-US" altLang="zh-TW" sz="1200" dirty="0"/>
              <a:t>://goo.gl/SevQaC</a:t>
            </a:r>
            <a:endParaRPr lang="zh-TW" altLang="en-US" sz="1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62" y="2852936"/>
            <a:ext cx="6096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dirty="0" smtClean="0"/>
              <a:t>　　實現</a:t>
            </a:r>
            <a:r>
              <a:rPr lang="zh-TW" altLang="en-US" dirty="0"/>
              <a:t>財務自由有時候也很簡單，比如說用 </a:t>
            </a:r>
            <a:r>
              <a:rPr lang="en-US" altLang="zh-TW" dirty="0">
                <a:solidFill>
                  <a:srgbClr val="FF0000"/>
                </a:solidFill>
              </a:rPr>
              <a:t>3000 </a:t>
            </a:r>
            <a:r>
              <a:rPr lang="zh-TW" altLang="en-US" dirty="0">
                <a:solidFill>
                  <a:srgbClr val="FF0000"/>
                </a:solidFill>
              </a:rPr>
              <a:t>美元</a:t>
            </a:r>
            <a:r>
              <a:rPr lang="zh-TW" altLang="en-US" dirty="0"/>
              <a:t>買下 </a:t>
            </a:r>
            <a:r>
              <a:rPr lang="en-US" altLang="zh-TW" dirty="0" smtClean="0">
                <a:solidFill>
                  <a:srgbClr val="FF0000"/>
                </a:solidFill>
              </a:rPr>
              <a:t>20000</a:t>
            </a:r>
            <a:r>
              <a:rPr lang="zh-TW" altLang="en-US" dirty="0" smtClean="0">
                <a:solidFill>
                  <a:srgbClr val="FF0000"/>
                </a:solidFill>
              </a:rPr>
              <a:t> 顆比</a:t>
            </a:r>
            <a:r>
              <a:rPr lang="zh-TW" altLang="en-US" dirty="0">
                <a:solidFill>
                  <a:srgbClr val="FF0000"/>
                </a:solidFill>
              </a:rPr>
              <a:t>特幣</a:t>
            </a:r>
            <a:r>
              <a:rPr lang="zh-TW" altLang="en-US" dirty="0"/>
              <a:t>。現在這位「史密斯」先生早已辭掉了矽谷的工作，開始長達 </a:t>
            </a:r>
            <a:r>
              <a:rPr lang="en-US" altLang="zh-TW" dirty="0"/>
              <a:t>4 </a:t>
            </a:r>
            <a:r>
              <a:rPr lang="zh-TW" altLang="en-US" dirty="0"/>
              <a:t>年的環遊世界。這是他的故事。</a:t>
            </a:r>
          </a:p>
        </p:txBody>
      </p:sp>
      <p:sp>
        <p:nvSpPr>
          <p:cNvPr id="4" name="矩形 3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zh-TW" altLang="en-US" sz="1200" dirty="0"/>
              <a:t>來源</a:t>
            </a:r>
            <a:r>
              <a:rPr lang="en-US" altLang="zh-TW" sz="1200" dirty="0" smtClean="0"/>
              <a:t>: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https</a:t>
            </a:r>
            <a:r>
              <a:rPr lang="en-US" altLang="zh-TW" sz="1200" dirty="0"/>
              <a:t>://goo.gl/RmPwEM</a:t>
            </a:r>
            <a:endParaRPr lang="zh-TW" altLang="en-US" sz="12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14"/>
          <a:stretch/>
        </p:blipFill>
        <p:spPr bwMode="auto">
          <a:xfrm>
            <a:off x="1331640" y="2348880"/>
            <a:ext cx="6048672" cy="31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9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port">
      <a:majorFont>
        <a:latin typeface="Tahoma"/>
        <a:ea typeface="微軟正黑體"/>
        <a:cs typeface=""/>
      </a:majorFont>
      <a:minorFont>
        <a:latin typeface="Tahoma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3786</TotalTime>
  <Words>2998</Words>
  <Application>Microsoft Office PowerPoint</Application>
  <PresentationFormat>如螢幕大小 (4:3)</PresentationFormat>
  <Paragraphs>628</Paragraphs>
  <Slides>107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08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回到2013年</vt:lpstr>
      <vt:lpstr>PowerPoint 簡報</vt:lpstr>
      <vt:lpstr>PowerPoint 簡報</vt:lpstr>
      <vt:lpstr>PowerPoint 簡報</vt:lpstr>
      <vt:lpstr>PowerPoint 簡報</vt:lpstr>
      <vt:lpstr>獲利檢視…</vt:lpstr>
      <vt:lpstr>What the fuck?</vt:lpstr>
      <vt:lpstr>近三年走勢，週線</vt:lpstr>
      <vt:lpstr>2013-&gt;2017，成長60倍!!</vt:lpstr>
      <vt:lpstr>Bitcoin 與定存獲利比較</vt:lpstr>
      <vt:lpstr>沒跟到這一波?</vt:lpstr>
      <vt:lpstr>Bitcoin Pizza Day</vt:lpstr>
      <vt:lpstr>現今價值: 10,000*4,200(USD) 約略等於12億新台幣</vt:lpstr>
      <vt:lpstr>What the fuck?</vt:lpstr>
      <vt:lpstr>Bitcoin Pizza Day</vt:lpstr>
      <vt:lpstr>比特幣現在能買什麼?</vt:lpstr>
      <vt:lpstr>PowerPoint 簡報</vt:lpstr>
      <vt:lpstr>如何獲得比特幣? </vt:lpstr>
      <vt:lpstr>交易所買賣</vt:lpstr>
      <vt:lpstr>購買比特幣方法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發送/接收比特幣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自己的錢，自己賺</vt:lpstr>
      <vt:lpstr>PowerPoint 簡報</vt:lpstr>
      <vt:lpstr>組一台可挖礦的主機</vt:lpstr>
      <vt:lpstr>組一台可挖礦的主機</vt:lpstr>
      <vt:lpstr>PowerPoint 簡報</vt:lpstr>
      <vt:lpstr>但還是沒你想的這麼簡單</vt:lpstr>
      <vt:lpstr>PowerPoint 簡報</vt:lpstr>
      <vt:lpstr>What the fuck?</vt:lpstr>
      <vt:lpstr>PowerPoint 簡報</vt:lpstr>
      <vt:lpstr>講了那麼多，比特幣是什麼</vt:lpstr>
      <vt:lpstr>PowerPoint 簡報</vt:lpstr>
      <vt:lpstr>中央機構</vt:lpstr>
      <vt:lpstr>點對點支付網路</vt:lpstr>
      <vt:lpstr>創始人: Satoshi Nakamoto(中本聰)</vt:lpstr>
      <vt:lpstr>創始人: Satoshi Nakamoto(中本聰)</vt:lpstr>
      <vt:lpstr>比特幣的交易運作原理</vt:lpstr>
      <vt:lpstr>傳統的交易方式</vt:lpstr>
      <vt:lpstr>交易情境圖</vt:lpstr>
      <vt:lpstr>交易情境圖</vt:lpstr>
      <vt:lpstr>比特幣地址</vt:lpstr>
      <vt:lpstr>準備轉出比特幣</vt:lpstr>
      <vt:lpstr>發送一筆比特幣交易</vt:lpstr>
      <vt:lpstr>交易情境圖</vt:lpstr>
      <vt:lpstr>帳本</vt:lpstr>
      <vt:lpstr>礦工</vt:lpstr>
      <vt:lpstr>挖礦</vt:lpstr>
      <vt:lpstr>帳本編號生成器</vt:lpstr>
      <vt:lpstr>帳本編號生成器範例</vt:lpstr>
      <vt:lpstr>礦工的一生</vt:lpstr>
      <vt:lpstr>帳本之間是有關連的!</vt:lpstr>
      <vt:lpstr>交易情境圖</vt:lpstr>
      <vt:lpstr>確認完成交易</vt:lpstr>
      <vt:lpstr>貼心小叮嚀</vt:lpstr>
      <vt:lpstr>區塊鏈是什麼?</vt:lpstr>
      <vt:lpstr>區塊鏈</vt:lpstr>
      <vt:lpstr>區塊鏈運作流程</vt:lpstr>
      <vt:lpstr>區塊鏈的特色</vt:lpstr>
      <vt:lpstr>PowerPoint 簡報</vt:lpstr>
      <vt:lpstr>PowerPoint 簡報</vt:lpstr>
      <vt:lpstr>PowerPoint 簡報</vt:lpstr>
      <vt:lpstr>PowerPoint 簡報</vt:lpstr>
      <vt:lpstr>PowerPoint 簡報</vt:lpstr>
      <vt:lpstr>區塊鏈平台</vt:lpstr>
      <vt:lpstr>PowerPoint 簡報</vt:lpstr>
      <vt:lpstr>近三年走勢，週線</vt:lpstr>
      <vt:lpstr>PowerPoint 簡報</vt:lpstr>
      <vt:lpstr>區塊鏈的應用</vt:lpstr>
      <vt:lpstr>PowerPoint 簡報</vt:lpstr>
      <vt:lpstr>PowerPoint 簡報</vt:lpstr>
      <vt:lpstr>PowerPoint 簡報</vt:lpstr>
      <vt:lpstr>貼心小叮嚀</vt:lpstr>
      <vt:lpstr>數位貨幣的未來</vt:lpstr>
      <vt:lpstr>合法性</vt:lpstr>
      <vt:lpstr>PowerPoint 簡報</vt:lpstr>
      <vt:lpstr>PowerPoint 簡報</vt:lpstr>
      <vt:lpstr>PowerPoint 簡報</vt:lpstr>
      <vt:lpstr>數位金融工作分享</vt:lpstr>
      <vt:lpstr>PowerPoint 簡報</vt:lpstr>
      <vt:lpstr>心中尚未崩壞的地方</vt:lpstr>
      <vt:lpstr>貼心小叮嚀</vt:lpstr>
      <vt:lpstr>貼心小叮嚀</vt:lpstr>
      <vt:lpstr>有獎徵答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謝宏濤</dc:creator>
  <cp:lastModifiedBy>bailantaotao</cp:lastModifiedBy>
  <cp:revision>737</cp:revision>
  <dcterms:created xsi:type="dcterms:W3CDTF">2017-06-28T15:05:35Z</dcterms:created>
  <dcterms:modified xsi:type="dcterms:W3CDTF">2017-08-26T06:35:11Z</dcterms:modified>
</cp:coreProperties>
</file>